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7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62C390-8015-1B9A-5085-BE8951D031E9}" v="50" dt="2024-10-16T17:50:01.651"/>
    <p1510:client id="{DF67BF05-0C4B-94D5-C8F8-AF548A1D35CC}" v="86" dt="2024-10-16T18:33:01.7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3FF4A-B040-4760-A799-928F110246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99A71C-E26D-4541-A55B-0CD578EF04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2FD4F-67F4-482D-9067-A92DC6AB3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C5A0-1F90-4F74-BA61-9796EF6C5E88}" type="datetimeFigureOut">
              <a:rPr lang="en-GB" smtClean="0"/>
              <a:t>01/12/2024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12B84-98C7-4E15-A4EA-D609FFDD4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E5C54-E67C-45C7-B7FB-C20806EA8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CE3C-E101-40EB-9CEB-087FDEF94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203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371D9-33A7-47B9-94AD-24DCE8A41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F3C405-5E9A-40EA-8F9D-1F642CE8E1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DBB5F-D347-4F60-9C61-31A736429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C5A0-1F90-4F74-BA61-9796EF6C5E88}" type="datetimeFigureOut">
              <a:rPr lang="en-GB" smtClean="0"/>
              <a:t>01/12/2024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BCBE6-96F6-4D4A-819A-41689DA69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108C0-6E05-400B-993A-14AA882C3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CE3C-E101-40EB-9CEB-087FDEF94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738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FC117B-0830-405D-A44D-A3B57E8FEB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2546EA-C85B-488F-9360-8272C9CF9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016BF-00CD-460B-9D91-78E9B8656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C5A0-1F90-4F74-BA61-9796EF6C5E88}" type="datetimeFigureOut">
              <a:rPr lang="en-GB" smtClean="0"/>
              <a:t>01/12/2024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34C8CB-E14B-42F3-A53A-B2F7D24C0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386B45-7E8B-4AF9-B107-E9C588CF2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CE3C-E101-40EB-9CEB-087FDEF94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6433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4">
            <a:extLst>
              <a:ext uri="{FF2B5EF4-FFF2-40B4-BE49-F238E27FC236}">
                <a16:creationId xmlns:a16="http://schemas.microsoft.com/office/drawing/2014/main" id="{7FBD436F-D170-2DC4-EE89-FA9C2D4364B0}"/>
              </a:ext>
            </a:extLst>
          </p:cNvPr>
          <p:cNvSpPr/>
          <p:nvPr userDrawn="1"/>
        </p:nvSpPr>
        <p:spPr bwMode="auto">
          <a:xfrm>
            <a:off x="609601" y="438150"/>
            <a:ext cx="10960100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5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/>
              <a:t> 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609598" y="478895"/>
            <a:ext cx="10960100" cy="994306"/>
          </a:xfrm>
        </p:spPr>
        <p:txBody>
          <a:bodyPr>
            <a:noAutofit/>
          </a:bodyPr>
          <a:lstStyle>
            <a:lvl1pPr>
              <a:defRPr>
                <a:latin typeface="Twinkl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23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CD6B9-FB86-4050-98FD-C2A788546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12729-43A2-4573-93AD-F8F381162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EBD3F-AC8E-4901-9EA0-90488F02B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C5A0-1F90-4F74-BA61-9796EF6C5E88}" type="datetimeFigureOut">
              <a:rPr lang="en-GB" smtClean="0"/>
              <a:t>01/12/2024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6EA3E0-348A-42B8-8BF6-BCC75699B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5A0A2-A91F-4C27-BCE0-D1E23201B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CE3C-E101-40EB-9CEB-087FDEF94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629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934B3-E357-4684-ADF7-12DCF80DB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5013F-686C-4BE2-9BB9-4C2FBEBBD0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A6E7D0-6B5C-4C26-8AB1-4E80CC3BC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C5A0-1F90-4F74-BA61-9796EF6C5E88}" type="datetimeFigureOut">
              <a:rPr lang="en-GB" smtClean="0"/>
              <a:t>01/12/2024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EA1D4-BF66-492A-8EF3-0DF6A3533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EEABF-35CC-41AA-860A-910BB51ED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CE3C-E101-40EB-9CEB-087FDEF94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21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2600F-BB74-403F-A82D-F71EDF236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7A79F-5B25-4036-8A92-473A55F012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25411A-9976-406F-A5B5-E0A42018E3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E21886-3BD3-4170-8052-538EFAD0C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C5A0-1F90-4F74-BA61-9796EF6C5E88}" type="datetimeFigureOut">
              <a:rPr lang="en-GB" smtClean="0"/>
              <a:t>01/12/2024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D46DEF-30BA-497D-83F7-DAE61BB7E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9748EB-E208-4B45-AEDA-562550132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CE3C-E101-40EB-9CEB-087FDEF94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427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DC5E0-1F32-46ED-BB2F-1F857C6FB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3EB6E1-39FA-4DAC-A686-574E27227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F8AA61-523F-4A2D-9731-3BA7D7A374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424333-FA75-4A48-9C47-C04C9EFE6D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B6339F-C63B-4A16-9D47-D6BFDE0700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E5B155-40ED-4AD0-8554-4F3571F62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C5A0-1F90-4F74-BA61-9796EF6C5E88}" type="datetimeFigureOut">
              <a:rPr lang="en-GB" smtClean="0"/>
              <a:t>01/12/2024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E31257-34C5-4D3A-AB2B-84CB89CA6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28827D-E1AC-4F58-BF57-F13F606EA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CE3C-E101-40EB-9CEB-087FDEF94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349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0AD60-6939-4EE6-85F6-F38FE7980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35B7A3-0F58-4C7F-9952-EACDC53AB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C5A0-1F90-4F74-BA61-9796EF6C5E88}" type="datetimeFigureOut">
              <a:rPr lang="en-GB" smtClean="0"/>
              <a:t>01/12/2024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27CB9A-86C3-4A4A-BBAE-93BFB65DB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935CE4-AABB-42C0-B4DE-071FFD37E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CE3C-E101-40EB-9CEB-087FDEF94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73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B4ED66-797C-481C-B33A-3E44DE42C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C5A0-1F90-4F74-BA61-9796EF6C5E88}" type="datetimeFigureOut">
              <a:rPr lang="en-GB" smtClean="0"/>
              <a:t>01/12/2024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572B0D-F018-4597-967B-C87A231DC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14055C-ADCC-4A5B-98A1-C8498D99E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CE3C-E101-40EB-9CEB-087FDEF94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440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01477-FBA0-4493-9341-A7557CB3A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2F4F51-4D52-4A15-941B-F733E2534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9FE144-FD89-4E6D-847E-C8A267FE52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ABD6D9-686D-4526-8C2E-6D60DC7D7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C5A0-1F90-4F74-BA61-9796EF6C5E88}" type="datetimeFigureOut">
              <a:rPr lang="en-GB" smtClean="0"/>
              <a:t>01/12/2024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30AA32-35BB-4097-B55C-C1F11D98F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9A2B35-D01C-4351-8F31-62E99B029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CE3C-E101-40EB-9CEB-087FDEF94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078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70F84-1A31-49D9-B433-8663F7676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FFF1A5-AD9B-473A-BEF4-47B08E4D89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51C016-B46B-4059-80BD-E345FBF8E0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DA7BB-D80C-4E60-8259-970F1A2C9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AC5A0-1F90-4F74-BA61-9796EF6C5E88}" type="datetimeFigureOut">
              <a:rPr lang="en-GB" smtClean="0"/>
              <a:t>01/12/2024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D6082C-6617-4DA1-9A95-9BEC07976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EA2666-236E-4A72-8DD8-D1AB8CD42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CE3C-E101-40EB-9CEB-087FDEF94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248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C8ABCD-8692-4FAA-B69D-C3AA299EC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C5D7F-F809-4C2D-8C03-17154856A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DD4F7B-A806-4F46-9373-3689C2517A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AC5A0-1F90-4F74-BA61-9796EF6C5E88}" type="datetimeFigureOut">
              <a:rPr lang="en-GB" smtClean="0"/>
              <a:t>01/12/2024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09872-B358-44CE-8CDE-C332E7F34B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FE9EED-545E-400D-9AD2-78C043CA60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3CE3C-E101-40EB-9CEB-087FDEF94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010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O-EfeTtuJsQ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youtu.be/PwmTdm_2f5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youtu.be/O-EfeTtuJsQ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1336CF-C11C-4984-BB15-E98EB786D9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7063" y="1879600"/>
            <a:ext cx="4373563" cy="43783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0D28DC-4082-42F4-ACBF-3490E70950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84805"/>
            <a:ext cx="10515600" cy="150588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Brawddeg yr Wythnos ydy…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A6399D-FB6B-9E98-3C8A-B5921626A7C9}"/>
              </a:ext>
            </a:extLst>
          </p:cNvPr>
          <p:cNvSpPr txBox="1"/>
          <p:nvPr/>
        </p:nvSpPr>
        <p:spPr>
          <a:xfrm>
            <a:off x="857249" y="1875234"/>
            <a:ext cx="5714999" cy="41549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err="1">
                <a:cs typeface="Calibri"/>
              </a:rPr>
              <a:t>Mae'n</a:t>
            </a:r>
            <a:r>
              <a:rPr lang="en-US" sz="4400">
                <a:cs typeface="Calibri"/>
              </a:rPr>
              <a:t> </a:t>
            </a:r>
            <a:r>
              <a:rPr lang="en-US" sz="4400" err="1">
                <a:cs typeface="Calibri"/>
              </a:rPr>
              <a:t>amser</a:t>
            </a:r>
            <a:r>
              <a:rPr lang="en-US" sz="4400">
                <a:cs typeface="Calibri"/>
              </a:rPr>
              <a:t> </a:t>
            </a:r>
            <a:r>
              <a:rPr lang="en-US" sz="4400" err="1">
                <a:cs typeface="Calibri"/>
              </a:rPr>
              <a:t>chwarae</a:t>
            </a:r>
            <a:r>
              <a:rPr lang="en-US" sz="4400">
                <a:cs typeface="Calibri"/>
              </a:rPr>
              <a:t>.</a:t>
            </a:r>
            <a:endParaRPr lang="en-US"/>
          </a:p>
          <a:p>
            <a:r>
              <a:rPr lang="en-US" sz="4400">
                <a:cs typeface="Calibri"/>
              </a:rPr>
              <a:t>( it's playtime. )</a:t>
            </a:r>
            <a:endParaRPr lang="en-US"/>
          </a:p>
          <a:p>
            <a:r>
              <a:rPr lang="en-US" sz="4400" err="1">
                <a:cs typeface="Calibri"/>
              </a:rPr>
              <a:t>Mae'n</a:t>
            </a:r>
            <a:r>
              <a:rPr lang="en-US" sz="4400">
                <a:cs typeface="Calibri"/>
              </a:rPr>
              <a:t> </a:t>
            </a:r>
            <a:r>
              <a:rPr lang="en-US" sz="4400" err="1">
                <a:cs typeface="Calibri"/>
              </a:rPr>
              <a:t>amser</a:t>
            </a:r>
            <a:r>
              <a:rPr lang="en-US" sz="4400">
                <a:cs typeface="Calibri"/>
              </a:rPr>
              <a:t> </a:t>
            </a:r>
            <a:r>
              <a:rPr lang="en-US" sz="4400" err="1">
                <a:cs typeface="Calibri"/>
              </a:rPr>
              <a:t>cinio</a:t>
            </a:r>
            <a:r>
              <a:rPr lang="en-US" sz="4400">
                <a:cs typeface="Calibri"/>
              </a:rPr>
              <a:t>. </a:t>
            </a:r>
          </a:p>
          <a:p>
            <a:r>
              <a:rPr lang="en-US" sz="4400">
                <a:cs typeface="Calibri"/>
              </a:rPr>
              <a:t>( It's dinner time)</a:t>
            </a:r>
            <a:endParaRPr lang="en-US"/>
          </a:p>
          <a:p>
            <a:r>
              <a:rPr lang="en-US" sz="4400" err="1">
                <a:cs typeface="Calibri"/>
              </a:rPr>
              <a:t>Mae'n</a:t>
            </a:r>
            <a:r>
              <a:rPr lang="en-US" sz="4400">
                <a:cs typeface="Calibri"/>
              </a:rPr>
              <a:t> </a:t>
            </a:r>
            <a:r>
              <a:rPr lang="en-US" sz="4400" err="1">
                <a:cs typeface="Calibri"/>
              </a:rPr>
              <a:t>amser</a:t>
            </a:r>
            <a:r>
              <a:rPr lang="en-US" sz="4400">
                <a:cs typeface="Calibri"/>
              </a:rPr>
              <a:t> </a:t>
            </a:r>
            <a:r>
              <a:rPr lang="en-US" sz="4400" err="1">
                <a:cs typeface="Calibri"/>
              </a:rPr>
              <a:t>mynd</a:t>
            </a:r>
            <a:r>
              <a:rPr lang="en-US" sz="4400">
                <a:cs typeface="Calibri"/>
              </a:rPr>
              <a:t> </a:t>
            </a:r>
            <a:r>
              <a:rPr lang="en-US" sz="4400" err="1">
                <a:cs typeface="Calibri"/>
              </a:rPr>
              <a:t>adref</a:t>
            </a:r>
            <a:r>
              <a:rPr lang="en-US" sz="4400">
                <a:cs typeface="Calibri"/>
              </a:rPr>
              <a:t>.( It's </a:t>
            </a:r>
            <a:r>
              <a:rPr lang="en-US" sz="4400" err="1">
                <a:cs typeface="Calibri"/>
              </a:rPr>
              <a:t>hometime</a:t>
            </a:r>
            <a:r>
              <a:rPr lang="en-US" sz="4400">
                <a:cs typeface="Calibri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28092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7A92B-F208-D487-FB9F-CDB4EE5200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>
                <a:ea typeface="+mj-lt"/>
                <a:cs typeface="+mj-lt"/>
              </a:rPr>
            </a:br>
            <a:br>
              <a:rPr lang="en-US">
                <a:ea typeface="+mj-lt"/>
                <a:cs typeface="+mj-lt"/>
              </a:rPr>
            </a:br>
            <a:br>
              <a:rPr lang="en-US">
                <a:ea typeface="+mj-lt"/>
                <a:cs typeface="+mj-lt"/>
              </a:rPr>
            </a:br>
            <a:br>
              <a:rPr lang="en-US">
                <a:ea typeface="+mj-lt"/>
                <a:cs typeface="+mj-lt"/>
              </a:rPr>
            </a:br>
            <a:br>
              <a:rPr lang="en-US">
                <a:ea typeface="+mj-lt"/>
                <a:cs typeface="+mj-lt"/>
              </a:rPr>
            </a:br>
            <a:r>
              <a:rPr lang="en-US">
                <a:ea typeface="+mj-lt"/>
                <a:cs typeface="+mj-lt"/>
                <a:hlinkClick r:id="rId2"/>
              </a:rPr>
              <a:t>https://youtu.be/O-EfeTtuJsQ</a:t>
            </a:r>
            <a:br>
              <a:rPr lang="en-US">
                <a:ea typeface="+mj-lt"/>
                <a:cs typeface="+mj-lt"/>
              </a:rPr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6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oup of kids playing outside&#10;&#10;Description automatically generated">
            <a:extLst>
              <a:ext uri="{FF2B5EF4-FFF2-40B4-BE49-F238E27FC236}">
                <a16:creationId xmlns:a16="http://schemas.microsoft.com/office/drawing/2014/main" id="{CCD0BEFD-3728-439F-176D-CACE5DC72B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8249" y="673568"/>
            <a:ext cx="2743200" cy="2089052"/>
          </a:xfrm>
          <a:prstGeom prst="rect">
            <a:avLst/>
          </a:prstGeom>
        </p:spPr>
      </p:pic>
      <p:pic>
        <p:nvPicPr>
          <p:cNvPr id="5" name="Picture 4" descr="Cartoon kids eating at a table&#10;&#10;Description automatically generated">
            <a:extLst>
              <a:ext uri="{FF2B5EF4-FFF2-40B4-BE49-F238E27FC236}">
                <a16:creationId xmlns:a16="http://schemas.microsoft.com/office/drawing/2014/main" id="{00A1790E-C8D5-B39E-B8D3-58489E034B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702155"/>
            <a:ext cx="2743200" cy="2060634"/>
          </a:xfrm>
          <a:prstGeom prst="rect">
            <a:avLst/>
          </a:prstGeom>
        </p:spPr>
      </p:pic>
      <p:pic>
        <p:nvPicPr>
          <p:cNvPr id="6" name="Picture 5" descr="A cartoon of a teacher and students&#10;&#10;Description automatically generated">
            <a:extLst>
              <a:ext uri="{FF2B5EF4-FFF2-40B4-BE49-F238E27FC236}">
                <a16:creationId xmlns:a16="http://schemas.microsoft.com/office/drawing/2014/main" id="{93AFA1B1-82DF-284F-51C6-88AB15B3EC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39856" y="1047750"/>
            <a:ext cx="1838325" cy="1714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5144E72-C5C2-43ED-F4E9-5DD28FBB45C7}"/>
              </a:ext>
            </a:extLst>
          </p:cNvPr>
          <p:cNvSpPr txBox="1"/>
          <p:nvPr/>
        </p:nvSpPr>
        <p:spPr>
          <a:xfrm>
            <a:off x="1273834" y="3344173"/>
            <a:ext cx="3073880" cy="28007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 err="1">
                <a:cs typeface="Segoe UI"/>
              </a:rPr>
              <a:t>Mae'n</a:t>
            </a:r>
            <a:r>
              <a:rPr lang="en-US" sz="4400">
                <a:cs typeface="Segoe UI"/>
              </a:rPr>
              <a:t> </a:t>
            </a:r>
            <a:r>
              <a:rPr lang="en-US" sz="4400" err="1">
                <a:cs typeface="Segoe UI"/>
              </a:rPr>
              <a:t>amser</a:t>
            </a:r>
            <a:r>
              <a:rPr lang="en-US" sz="4400">
                <a:cs typeface="Segoe UI"/>
              </a:rPr>
              <a:t> </a:t>
            </a:r>
            <a:r>
              <a:rPr lang="en-US" sz="4400" err="1">
                <a:cs typeface="Segoe UI"/>
              </a:rPr>
              <a:t>chwarae</a:t>
            </a:r>
            <a:r>
              <a:rPr lang="en-US" sz="4400">
                <a:cs typeface="Segoe UI"/>
              </a:rPr>
              <a:t>.​</a:t>
            </a:r>
          </a:p>
          <a:p>
            <a:endParaRPr lang="en-US" sz="4400">
              <a:ea typeface="Calibri"/>
              <a:cs typeface="Segoe U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F22003-57B4-1ADD-A471-05221D01E36F}"/>
              </a:ext>
            </a:extLst>
          </p:cNvPr>
          <p:cNvSpPr txBox="1"/>
          <p:nvPr/>
        </p:nvSpPr>
        <p:spPr>
          <a:xfrm>
            <a:off x="4724400" y="3200400"/>
            <a:ext cx="2743200" cy="21236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/>
              <a:t>Mae'n amser cinio. </a:t>
            </a: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FA0C2A-94A7-C206-75B2-D886E8070A06}"/>
              </a:ext>
            </a:extLst>
          </p:cNvPr>
          <p:cNvSpPr txBox="1"/>
          <p:nvPr/>
        </p:nvSpPr>
        <p:spPr>
          <a:xfrm>
            <a:off x="8807570" y="2869721"/>
            <a:ext cx="2743200" cy="28007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>
                <a:ea typeface="Calibri"/>
                <a:cs typeface="Calibri"/>
              </a:rPr>
              <a:t>Mae'n amser mynd adref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049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01D21-34F3-5732-1C1B-65AB30BB6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12219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en-US">
                <a:ea typeface="+mj-lt"/>
                <a:cs typeface="+mj-lt"/>
              </a:rPr>
            </a:br>
            <a:br>
              <a:rPr lang="en-US">
                <a:ea typeface="+mj-lt"/>
                <a:cs typeface="+mj-lt"/>
              </a:rPr>
            </a:br>
            <a:r>
              <a:rPr lang="en-US">
                <a:ea typeface="+mj-lt"/>
                <a:cs typeface="+mj-lt"/>
                <a:hlinkClick r:id="rId2"/>
              </a:rPr>
              <a:t>https://youtu.be/PwmTdm_2f5A</a:t>
            </a:r>
            <a:br>
              <a:rPr lang="en-US">
                <a:ea typeface="+mj-lt"/>
                <a:cs typeface="+mj-lt"/>
              </a:rPr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A908A-D129-EEB4-BCFA-699E3CF52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>
                <a:ea typeface="Calibri"/>
                <a:cs typeface="Calibri"/>
              </a:rPr>
              <a:t>Hwyl </a:t>
            </a:r>
            <a:r>
              <a:rPr lang="en-US" sz="4400" err="1">
                <a:ea typeface="Calibri"/>
                <a:cs typeface="Calibri"/>
              </a:rPr>
              <a:t>fawr</a:t>
            </a:r>
            <a:r>
              <a:rPr lang="en-US" sz="4400">
                <a:ea typeface="Calibri"/>
                <a:cs typeface="Calibri"/>
              </a:rPr>
              <a:t> </a:t>
            </a:r>
            <a:r>
              <a:rPr lang="en-US" sz="4400" err="1">
                <a:ea typeface="Calibri"/>
                <a:cs typeface="Calibri"/>
              </a:rPr>
              <a:t>ffrindiau</a:t>
            </a:r>
            <a:r>
              <a:rPr lang="en-US" sz="4400">
                <a:ea typeface="Calibri"/>
                <a:cs typeface="Calibri"/>
              </a:rPr>
              <a:t>.</a:t>
            </a:r>
            <a:endParaRPr lang="en-GB" sz="4400">
              <a:ea typeface="Calibri"/>
              <a:cs typeface="Calibri"/>
            </a:endParaRPr>
          </a:p>
          <a:p>
            <a:endParaRPr lang="en-US" sz="9600">
              <a:ea typeface="Calibri"/>
              <a:cs typeface="Calibri"/>
            </a:endParaRPr>
          </a:p>
          <a:p>
            <a:endParaRPr lang="en-US" sz="9600">
              <a:ea typeface="Calibri"/>
              <a:cs typeface="Calibri"/>
            </a:endParaRPr>
          </a:p>
        </p:txBody>
      </p:sp>
      <p:pic>
        <p:nvPicPr>
          <p:cNvPr id="4" name="Picture 3" descr="A child and child with their hands up&#10;&#10;Description automatically generated">
            <a:extLst>
              <a:ext uri="{FF2B5EF4-FFF2-40B4-BE49-F238E27FC236}">
                <a16:creationId xmlns:a16="http://schemas.microsoft.com/office/drawing/2014/main" id="{A5076E3F-E403-E40B-7740-856FFF92E4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3570" y="3420014"/>
            <a:ext cx="4630407" cy="2361481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BBF78101-5BAB-D7A2-9150-C83C3CD33DBF}"/>
              </a:ext>
            </a:extLst>
          </p:cNvPr>
          <p:cNvSpPr txBox="1">
            <a:spLocks/>
          </p:cNvSpPr>
          <p:nvPr/>
        </p:nvSpPr>
        <p:spPr>
          <a:xfrm>
            <a:off x="616789" y="388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>
                <a:ea typeface="+mj-lt"/>
                <a:cs typeface="+mj-lt"/>
              </a:rPr>
            </a:br>
            <a:br>
              <a:rPr lang="en-US">
                <a:ea typeface="+mj-lt"/>
                <a:cs typeface="+mj-lt"/>
              </a:rPr>
            </a:br>
            <a:br>
              <a:rPr lang="en-US">
                <a:ea typeface="+mj-lt"/>
                <a:cs typeface="+mj-lt"/>
              </a:rPr>
            </a:br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E7F41E9-6105-1E8A-A853-D2EB0A7FB74C}"/>
              </a:ext>
            </a:extLst>
          </p:cNvPr>
          <p:cNvSpPr txBox="1">
            <a:spLocks/>
          </p:cNvSpPr>
          <p:nvPr/>
        </p:nvSpPr>
        <p:spPr>
          <a:xfrm>
            <a:off x="616789" y="-6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>
                <a:ea typeface="+mj-lt"/>
                <a:cs typeface="+mj-lt"/>
              </a:rPr>
            </a:br>
            <a:br>
              <a:rPr lang="en-US">
                <a:ea typeface="+mj-lt"/>
                <a:cs typeface="+mj-lt"/>
              </a:rPr>
            </a:br>
            <a:br>
              <a:rPr lang="en-US">
                <a:ea typeface="+mj-lt"/>
                <a:cs typeface="+mj-lt"/>
              </a:rPr>
            </a:br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A844925-E146-BE5E-0DEC-49FE27962897}"/>
              </a:ext>
            </a:extLst>
          </p:cNvPr>
          <p:cNvSpPr txBox="1">
            <a:spLocks/>
          </p:cNvSpPr>
          <p:nvPr/>
        </p:nvSpPr>
        <p:spPr>
          <a:xfrm>
            <a:off x="616789" y="388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>
                <a:ea typeface="+mj-lt"/>
                <a:cs typeface="+mj-lt"/>
              </a:rPr>
            </a:br>
            <a:br>
              <a:rPr lang="en-US">
                <a:ea typeface="+mj-lt"/>
                <a:cs typeface="+mj-lt"/>
              </a:rPr>
            </a:br>
            <a:r>
              <a:rPr lang="en-US" sz="8000" err="1">
                <a:latin typeface="Lucida Sans"/>
                <a:ea typeface="+mj-lt"/>
                <a:cs typeface="+mj-lt"/>
              </a:rPr>
              <a:t>Brawddeg</a:t>
            </a:r>
            <a:r>
              <a:rPr lang="en-US" sz="8000">
                <a:latin typeface="Lucida Sans"/>
                <a:ea typeface="+mj-lt"/>
                <a:cs typeface="+mj-lt"/>
              </a:rPr>
              <a:t> </a:t>
            </a:r>
            <a:r>
              <a:rPr lang="en-US" sz="8000" err="1">
                <a:latin typeface="Lucida Sans"/>
                <a:ea typeface="+mj-lt"/>
                <a:cs typeface="+mj-lt"/>
              </a:rPr>
              <a:t>yr</a:t>
            </a:r>
            <a:r>
              <a:rPr lang="en-US" sz="8000">
                <a:latin typeface="Lucida Sans"/>
                <a:ea typeface="+mj-lt"/>
                <a:cs typeface="+mj-lt"/>
              </a:rPr>
              <a:t> </a:t>
            </a:r>
            <a:r>
              <a:rPr lang="en-US" sz="8000" err="1">
                <a:latin typeface="Lucida Sans"/>
                <a:ea typeface="+mj-lt"/>
                <a:cs typeface="+mj-lt"/>
              </a:rPr>
              <a:t>wythnos</a:t>
            </a:r>
            <a:r>
              <a:rPr lang="en-US" sz="8000">
                <a:latin typeface="Lucida Sans"/>
                <a:ea typeface="+mj-lt"/>
                <a:cs typeface="+mj-lt"/>
              </a:rPr>
              <a:t> ydy....</a:t>
            </a:r>
            <a:br>
              <a:rPr lang="en-US" sz="8000">
                <a:ea typeface="+mj-lt"/>
                <a:cs typeface="+mj-lt"/>
              </a:rPr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802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01D21-34F3-5732-1C1B-65AB30BB6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12219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en-US">
                <a:ea typeface="+mj-lt"/>
                <a:cs typeface="+mj-lt"/>
              </a:rPr>
            </a:br>
            <a:br>
              <a:rPr lang="en-US">
                <a:ea typeface="+mj-lt"/>
                <a:cs typeface="+mj-lt"/>
              </a:rPr>
            </a:br>
            <a:r>
              <a:rPr lang="en-US">
                <a:ea typeface="+mj-lt"/>
                <a:cs typeface="+mj-lt"/>
                <a:hlinkClick r:id="rId2"/>
              </a:rPr>
              <a:t>https://youtu.be/O-EfeTtuJsQ</a:t>
            </a:r>
            <a:br>
              <a:rPr lang="en-US">
                <a:ea typeface="+mj-lt"/>
                <a:cs typeface="+mj-lt"/>
              </a:rPr>
            </a:br>
            <a:br>
              <a:rPr lang="en-US">
                <a:ea typeface="+mj-lt"/>
                <a:cs typeface="+mj-lt"/>
              </a:rPr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A908A-D129-EEB4-BCFA-699E3CF52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>
                <a:ea typeface="Calibri"/>
                <a:cs typeface="Calibri"/>
              </a:rPr>
              <a:t>Hwyl </a:t>
            </a:r>
            <a:r>
              <a:rPr lang="en-US" sz="4400" err="1">
                <a:ea typeface="Calibri"/>
                <a:cs typeface="Calibri"/>
              </a:rPr>
              <a:t>fawr</a:t>
            </a:r>
            <a:r>
              <a:rPr lang="en-US" sz="4400">
                <a:ea typeface="Calibri"/>
                <a:cs typeface="Calibri"/>
              </a:rPr>
              <a:t> </a:t>
            </a:r>
            <a:r>
              <a:rPr lang="en-US" sz="4400" err="1">
                <a:ea typeface="Calibri"/>
                <a:cs typeface="Calibri"/>
              </a:rPr>
              <a:t>ffrindiau</a:t>
            </a:r>
            <a:r>
              <a:rPr lang="en-US" sz="4400">
                <a:ea typeface="Calibri"/>
                <a:cs typeface="Calibri"/>
              </a:rPr>
              <a:t>,</a:t>
            </a:r>
            <a:r>
              <a:rPr lang="en-GB" sz="4400" err="1">
                <a:ea typeface="Calibri"/>
                <a:cs typeface="Calibri"/>
              </a:rPr>
              <a:t>Welwch</a:t>
            </a:r>
            <a:r>
              <a:rPr lang="en-GB" sz="4400">
                <a:ea typeface="Calibri"/>
                <a:cs typeface="Calibri"/>
              </a:rPr>
              <a:t> chi </a:t>
            </a:r>
            <a:r>
              <a:rPr lang="en-GB" sz="4400" err="1">
                <a:ea typeface="Calibri"/>
                <a:cs typeface="Calibri"/>
              </a:rPr>
              <a:t>wythnos</a:t>
            </a:r>
            <a:r>
              <a:rPr lang="en-GB" sz="4400">
                <a:ea typeface="Calibri"/>
                <a:cs typeface="Calibri"/>
              </a:rPr>
              <a:t> </a:t>
            </a:r>
            <a:r>
              <a:rPr lang="en-GB" sz="4400" err="1">
                <a:ea typeface="Calibri"/>
                <a:cs typeface="Calibri"/>
              </a:rPr>
              <a:t>nesaf</a:t>
            </a:r>
            <a:r>
              <a:rPr lang="en-GB" sz="4400">
                <a:ea typeface="Calibri"/>
                <a:cs typeface="Calibri"/>
              </a:rPr>
              <a:t>.</a:t>
            </a:r>
            <a:endParaRPr lang="en-US" sz="4400">
              <a:ea typeface="Calibri"/>
              <a:cs typeface="Calibri"/>
            </a:endParaRPr>
          </a:p>
          <a:p>
            <a:endParaRPr lang="en-US" sz="9600">
              <a:ea typeface="Calibri"/>
              <a:cs typeface="Calibri"/>
            </a:endParaRPr>
          </a:p>
          <a:p>
            <a:endParaRPr lang="en-US" sz="9600">
              <a:ea typeface="Calibri"/>
              <a:cs typeface="Calibri"/>
            </a:endParaRPr>
          </a:p>
        </p:txBody>
      </p:sp>
      <p:pic>
        <p:nvPicPr>
          <p:cNvPr id="4" name="Picture 3" descr="A child and child with their hands up&#10;&#10;Description automatically generated">
            <a:extLst>
              <a:ext uri="{FF2B5EF4-FFF2-40B4-BE49-F238E27FC236}">
                <a16:creationId xmlns:a16="http://schemas.microsoft.com/office/drawing/2014/main" id="{A5076E3F-E403-E40B-7740-856FFF92E4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3570" y="3420014"/>
            <a:ext cx="4630407" cy="2361481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BBF78101-5BAB-D7A2-9150-C83C3CD33DBF}"/>
              </a:ext>
            </a:extLst>
          </p:cNvPr>
          <p:cNvSpPr txBox="1">
            <a:spLocks/>
          </p:cNvSpPr>
          <p:nvPr/>
        </p:nvSpPr>
        <p:spPr>
          <a:xfrm>
            <a:off x="616789" y="388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>
                <a:ea typeface="+mj-lt"/>
                <a:cs typeface="+mj-lt"/>
              </a:rPr>
            </a:br>
            <a:br>
              <a:rPr lang="en-US">
                <a:ea typeface="+mj-lt"/>
                <a:cs typeface="+mj-lt"/>
              </a:rPr>
            </a:br>
            <a:br>
              <a:rPr lang="en-US">
                <a:ea typeface="+mj-lt"/>
                <a:cs typeface="+mj-lt"/>
              </a:rPr>
            </a:br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E7F41E9-6105-1E8A-A853-D2EB0A7FB74C}"/>
              </a:ext>
            </a:extLst>
          </p:cNvPr>
          <p:cNvSpPr txBox="1">
            <a:spLocks/>
          </p:cNvSpPr>
          <p:nvPr/>
        </p:nvSpPr>
        <p:spPr>
          <a:xfrm>
            <a:off x="616789" y="-6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>
                <a:ea typeface="+mj-lt"/>
                <a:cs typeface="+mj-lt"/>
              </a:rPr>
            </a:br>
            <a:br>
              <a:rPr lang="en-US">
                <a:ea typeface="+mj-lt"/>
                <a:cs typeface="+mj-lt"/>
              </a:rPr>
            </a:br>
            <a:br>
              <a:rPr lang="en-US">
                <a:ea typeface="+mj-lt"/>
                <a:cs typeface="+mj-lt"/>
              </a:rPr>
            </a:br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A844925-E146-BE5E-0DEC-49FE27962897}"/>
              </a:ext>
            </a:extLst>
          </p:cNvPr>
          <p:cNvSpPr txBox="1">
            <a:spLocks/>
          </p:cNvSpPr>
          <p:nvPr/>
        </p:nvSpPr>
        <p:spPr>
          <a:xfrm>
            <a:off x="616789" y="388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>
                <a:ea typeface="+mj-lt"/>
                <a:cs typeface="+mj-lt"/>
              </a:rPr>
            </a:br>
            <a:br>
              <a:rPr lang="en-US">
                <a:ea typeface="+mj-lt"/>
                <a:cs typeface="+mj-lt"/>
              </a:rPr>
            </a:br>
            <a:r>
              <a:rPr lang="en-US" sz="8000" err="1">
                <a:latin typeface="Lucida Sans"/>
                <a:ea typeface="+mj-lt"/>
                <a:cs typeface="+mj-lt"/>
              </a:rPr>
              <a:t>Brawddeg</a:t>
            </a:r>
            <a:r>
              <a:rPr lang="en-US" sz="8000">
                <a:latin typeface="Lucida Sans"/>
                <a:ea typeface="+mj-lt"/>
                <a:cs typeface="+mj-lt"/>
              </a:rPr>
              <a:t> </a:t>
            </a:r>
            <a:r>
              <a:rPr lang="en-US" sz="8000" err="1">
                <a:latin typeface="Lucida Sans"/>
                <a:ea typeface="+mj-lt"/>
                <a:cs typeface="+mj-lt"/>
              </a:rPr>
              <a:t>yr</a:t>
            </a:r>
            <a:r>
              <a:rPr lang="en-US" sz="8000">
                <a:latin typeface="Lucida Sans"/>
                <a:ea typeface="+mj-lt"/>
                <a:cs typeface="+mj-lt"/>
              </a:rPr>
              <a:t> </a:t>
            </a:r>
            <a:r>
              <a:rPr lang="en-US" sz="8000" err="1">
                <a:latin typeface="Lucida Sans"/>
                <a:ea typeface="+mj-lt"/>
                <a:cs typeface="+mj-lt"/>
              </a:rPr>
              <a:t>wythnos</a:t>
            </a:r>
            <a:r>
              <a:rPr lang="en-US" sz="8000">
                <a:latin typeface="Lucida Sans"/>
                <a:ea typeface="+mj-lt"/>
                <a:cs typeface="+mj-lt"/>
              </a:rPr>
              <a:t> ydy....</a:t>
            </a:r>
            <a:br>
              <a:rPr lang="en-US" sz="8000">
                <a:ea typeface="+mj-lt"/>
                <a:cs typeface="+mj-lt"/>
              </a:rPr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659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03e5c5-7111-48dd-ab70-ae250cbf1315">
      <Terms xmlns="http://schemas.microsoft.com/office/infopath/2007/PartnerControls"/>
    </lcf76f155ced4ddcb4097134ff3c332f>
    <TaxCatchAll xmlns="b7a2b5ae-2202-49d0-aaae-f8c66e4dc0ea" xsi:nil="true"/>
    <SharedWithUsers xmlns="b7a2b5ae-2202-49d0-aaae-f8c66e4dc0ea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E4425F6C19AB49814CDFDA292EDA48" ma:contentTypeVersion="18" ma:contentTypeDescription="Create a new document." ma:contentTypeScope="" ma:versionID="030d106b5efbb661c0a3c8c97c6836dd">
  <xsd:schema xmlns:xsd="http://www.w3.org/2001/XMLSchema" xmlns:xs="http://www.w3.org/2001/XMLSchema" xmlns:p="http://schemas.microsoft.com/office/2006/metadata/properties" xmlns:ns2="dc03e5c5-7111-48dd-ab70-ae250cbf1315" xmlns:ns3="b7a2b5ae-2202-49d0-aaae-f8c66e4dc0ea" targetNamespace="http://schemas.microsoft.com/office/2006/metadata/properties" ma:root="true" ma:fieldsID="892f400f673189efaa98d61a504a0e02" ns2:_="" ns3:_="">
    <xsd:import namespace="dc03e5c5-7111-48dd-ab70-ae250cbf1315"/>
    <xsd:import namespace="b7a2b5ae-2202-49d0-aaae-f8c66e4dc0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03e5c5-7111-48dd-ab70-ae250cbf13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845a8011-4051-4a4b-825e-d2f264d982d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a2b5ae-2202-49d0-aaae-f8c66e4dc0ea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5bcc7e8-e2e5-4b53-8296-cafc28b728d6}" ma:internalName="TaxCatchAll" ma:showField="CatchAllData" ma:web="b7a2b5ae-2202-49d0-aaae-f8c66e4dc0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10C410-55F5-4E93-BC75-CD2B6D58BBD3}">
  <ds:schemaRefs>
    <ds:schemaRef ds:uri="09b00155-c3ef-431a-bc29-c97856393eaa"/>
    <ds:schemaRef ds:uri="6f7d25a5-332f-4821-bca0-76540240aa27"/>
    <ds:schemaRef ds:uri="b7a2b5ae-2202-49d0-aaae-f8c66e4dc0ea"/>
    <ds:schemaRef ds:uri="dc03e5c5-7111-48dd-ab70-ae250cbf1315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997465A-46BF-4308-A0FB-7C2D3FB134D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02CAF20-D103-4577-9A42-B0E6959C3080}">
  <ds:schemaRefs>
    <ds:schemaRef ds:uri="b7a2b5ae-2202-49d0-aaae-f8c66e4dc0ea"/>
    <ds:schemaRef ds:uri="dc03e5c5-7111-48dd-ab70-ae250cbf131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Brawddeg yr Wythnos ydy…</vt:lpstr>
      <vt:lpstr>     https://youtu.be/O-EfeTtuJsQ </vt:lpstr>
      <vt:lpstr>PowerPoint Presentation</vt:lpstr>
      <vt:lpstr>  https://youtu.be/PwmTdm_2f5A </vt:lpstr>
      <vt:lpstr>  https://youtu.be/O-EfeTtuJsQ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Brawddeg yr Wythnos ydy…</dc:title>
  <dc:creator>Mandy Burke</dc:creator>
  <cp:revision>2</cp:revision>
  <dcterms:created xsi:type="dcterms:W3CDTF">2023-01-23T14:21:46Z</dcterms:created>
  <dcterms:modified xsi:type="dcterms:W3CDTF">2024-12-01T17:58:47Z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0x01010035E4425F6C19AB49814CDFDA292EDA48</vt:lpwstr>
  </property>
  <property fmtid="{D5CDD505-2E9C-101B-9397-08002B2CF9AE}" pid="3" name="MediaServiceImageTags">
    <vt:lpwstr/>
  </property>
  <property fmtid="{D5CDD505-2E9C-101B-9397-08002B2CF9AE}" pid="4" name="Order">
    <vt:r8>36200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