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8300A2-92B5-4B35-BC1B-EBBB1A50B5D8}" v="1" dt="2022-07-20T16:42:58.7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114" d="100"/>
          <a:sy n="114" d="100"/>
        </p:scale>
        <p:origin x="18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7/21/2022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7/21/2022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7/21/2022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7/21/2022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7/21/2022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7/21/2022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4.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292255" cy="1022241"/>
          </a:xfrm>
        </p:spPr>
        <p:txBody>
          <a:bodyPr>
            <a:normAutofit fontScale="90000"/>
          </a:bodyPr>
          <a:lstStyle/>
          <a:p>
            <a:pPr marL="1344613" algn="ctr"/>
            <a:r>
              <a:rPr lang="en-US" dirty="0">
                <a:latin typeface="Arial Nova" panose="020B0504020202020204" pitchFamily="34" charset="0"/>
              </a:rPr>
              <a:t>         Curriculum for Wales Summary</a:t>
            </a:r>
            <a:br>
              <a:rPr lang="en-US" dirty="0">
                <a:latin typeface="Arial Nova" panose="020B0504020202020204" pitchFamily="34" charset="0"/>
              </a:rPr>
            </a:br>
            <a:r>
              <a:rPr lang="en-US" sz="1200" dirty="0">
                <a:latin typeface="Arial Nova" panose="020B0504020202020204" pitchFamily="34" charset="0"/>
              </a:rPr>
              <a:t>Children have been at the heart of our curriculum process, contributing how they want to learn, parents' views have also been sought and our curriculum will meet the following requirements:</a:t>
            </a:r>
            <a:endParaRPr lang="en-US" dirty="0">
              <a:latin typeface="Arial Nova" panose="020B0504020202020204" pitchFamily="34" charset="0"/>
            </a:endParaRPr>
          </a:p>
        </p:txBody>
      </p:sp>
      <p:pic>
        <p:nvPicPr>
          <p:cNvPr id="6" name="Content Placeholder 5" descr="A picture containing text, clipart&#10;&#10;Description automatically generated">
            <a:extLst>
              <a:ext uri="{FF2B5EF4-FFF2-40B4-BE49-F238E27FC236}">
                <a16:creationId xmlns:a16="http://schemas.microsoft.com/office/drawing/2014/main" id="{C1122060-F844-5127-9398-EAF30CDB9DBF}"/>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301170" y="440403"/>
            <a:ext cx="927538" cy="946963"/>
          </a:xfrm>
        </p:spPr>
      </p:pic>
      <p:sp>
        <p:nvSpPr>
          <p:cNvPr id="4" name="Content Placeholder 3">
            <a:extLst>
              <a:ext uri="{FF2B5EF4-FFF2-40B4-BE49-F238E27FC236}">
                <a16:creationId xmlns:a16="http://schemas.microsoft.com/office/drawing/2014/main" id="{249876C6-2DF3-18C9-516B-26463852EDE0}"/>
              </a:ext>
            </a:extLst>
          </p:cNvPr>
          <p:cNvSpPr>
            <a:spLocks noGrp="1"/>
          </p:cNvSpPr>
          <p:nvPr>
            <p:ph sz="half" idx="2"/>
          </p:nvPr>
        </p:nvSpPr>
        <p:spPr>
          <a:xfrm>
            <a:off x="6373906" y="1620787"/>
            <a:ext cx="4925660" cy="4351338"/>
          </a:xfrm>
        </p:spPr>
        <p:txBody>
          <a:bodyPr>
            <a:normAutofit/>
          </a:bodyPr>
          <a:lstStyle/>
          <a:p>
            <a:pPr marL="0" indent="0">
              <a:buNone/>
            </a:pPr>
            <a:r>
              <a:rPr lang="en-US" sz="1100" b="1" dirty="0">
                <a:latin typeface="Arial Nova" panose="020B0504020202020204" pitchFamily="34" charset="0"/>
              </a:rPr>
              <a:t>The four purposes</a:t>
            </a:r>
          </a:p>
          <a:p>
            <a:pPr marL="0" indent="0">
              <a:lnSpc>
                <a:spcPct val="100000"/>
              </a:lnSpc>
              <a:spcBef>
                <a:spcPts val="0"/>
              </a:spcBef>
              <a:buNone/>
            </a:pPr>
            <a:r>
              <a:rPr lang="en-US" sz="1100" dirty="0">
                <a:latin typeface="Arial Nova" panose="020B0504020202020204" pitchFamily="34" charset="0"/>
              </a:rPr>
              <a:t>The four purposes are the starting point and aspirations for our school curriculum design. Our school aims to support all learners to become:</a:t>
            </a:r>
          </a:p>
          <a:p>
            <a:pPr>
              <a:lnSpc>
                <a:spcPct val="100000"/>
              </a:lnSpc>
              <a:spcBef>
                <a:spcPts val="0"/>
              </a:spcBef>
            </a:pPr>
            <a:r>
              <a:rPr lang="en-US" sz="1100" dirty="0">
                <a:latin typeface="Arial Nova" panose="020B0504020202020204" pitchFamily="34" charset="0"/>
              </a:rPr>
              <a:t>Ambitious, capable learners, ready to learn throughout their lives</a:t>
            </a:r>
          </a:p>
          <a:p>
            <a:pPr>
              <a:lnSpc>
                <a:spcPct val="100000"/>
              </a:lnSpc>
              <a:spcBef>
                <a:spcPts val="0"/>
              </a:spcBef>
            </a:pPr>
            <a:r>
              <a:rPr lang="en-US" sz="1100" dirty="0">
                <a:latin typeface="Arial Nova" panose="020B0504020202020204" pitchFamily="34" charset="0"/>
              </a:rPr>
              <a:t>Enterprising, creative contributors, ready to play a full part in life and work</a:t>
            </a:r>
          </a:p>
          <a:p>
            <a:pPr>
              <a:lnSpc>
                <a:spcPct val="100000"/>
              </a:lnSpc>
              <a:spcBef>
                <a:spcPts val="0"/>
              </a:spcBef>
            </a:pPr>
            <a:r>
              <a:rPr lang="en-US" sz="1100" dirty="0">
                <a:latin typeface="Arial Nova" panose="020B0504020202020204" pitchFamily="34" charset="0"/>
              </a:rPr>
              <a:t>Ethical, informed citizens of Wales and the World</a:t>
            </a:r>
          </a:p>
          <a:p>
            <a:pPr>
              <a:lnSpc>
                <a:spcPct val="100000"/>
              </a:lnSpc>
              <a:spcBef>
                <a:spcPts val="0"/>
              </a:spcBef>
            </a:pPr>
            <a:r>
              <a:rPr lang="en-US" sz="1100" dirty="0">
                <a:latin typeface="Arial Nova" panose="020B0504020202020204" pitchFamily="34" charset="0"/>
              </a:rPr>
              <a:t>Healthy, confident individuals, ready to lead fulfilling lives as valued members of society.</a:t>
            </a:r>
          </a:p>
          <a:p>
            <a:endParaRPr lang="en-US" sz="1100" dirty="0">
              <a:latin typeface="Arial Nova" panose="020B0504020202020204" pitchFamily="34" charset="0"/>
            </a:endParaRPr>
          </a:p>
          <a:p>
            <a:pPr marL="0" indent="0">
              <a:spcBef>
                <a:spcPts val="0"/>
              </a:spcBef>
              <a:buNone/>
            </a:pPr>
            <a:r>
              <a:rPr lang="en-US" sz="1100" b="1" dirty="0">
                <a:latin typeface="Arial Nova" panose="020B0504020202020204" pitchFamily="34" charset="0"/>
              </a:rPr>
              <a:t>The statements of what matters</a:t>
            </a:r>
          </a:p>
          <a:p>
            <a:pPr marL="0" indent="0">
              <a:spcBef>
                <a:spcPts val="0"/>
              </a:spcBef>
              <a:buNone/>
            </a:pPr>
            <a:r>
              <a:rPr lang="en-US" sz="1100" dirty="0">
                <a:latin typeface="Arial Nova" panose="020B0504020202020204" pitchFamily="34" charset="0"/>
              </a:rPr>
              <a:t>Our curriculum will provide rich opportunities an authentic learning experiences to develop the key concepts, knowledge and skills as described in the statements of what matters and in line with the </a:t>
            </a:r>
            <a:r>
              <a:rPr lang="en-US" sz="1100" u="sng" dirty="0">
                <a:solidFill>
                  <a:srgbClr val="00B0F0"/>
                </a:solidFill>
                <a:latin typeface="Arial Nova" panose="020B0504020202020204" pitchFamily="34" charset="0"/>
              </a:rPr>
              <a:t>Statement of What Matters Code.</a:t>
            </a:r>
          </a:p>
          <a:p>
            <a:pPr marL="0" indent="0">
              <a:buNone/>
            </a:pPr>
            <a:endParaRPr lang="en-US" sz="1100" dirty="0">
              <a:latin typeface="Arial Nova" panose="020B0504020202020204" pitchFamily="34" charset="0"/>
            </a:endParaRPr>
          </a:p>
          <a:p>
            <a:pPr marL="0" indent="0">
              <a:buNone/>
            </a:pPr>
            <a:r>
              <a:rPr lang="en-US" sz="1100" b="1" dirty="0">
                <a:latin typeface="Arial Nova" panose="020B0504020202020204" pitchFamily="34" charset="0"/>
              </a:rPr>
              <a:t>Areas of Learning and Experience</a:t>
            </a:r>
          </a:p>
          <a:p>
            <a:pPr marL="0" indent="0">
              <a:spcBef>
                <a:spcPts val="0"/>
              </a:spcBef>
              <a:buNone/>
            </a:pPr>
            <a:r>
              <a:rPr lang="en-US" sz="1100" dirty="0">
                <a:latin typeface="Arial Nova" panose="020B0504020202020204" pitchFamily="34" charset="0"/>
              </a:rPr>
              <a:t>Our curriculum will provide learning experiences through the 6 </a:t>
            </a:r>
            <a:r>
              <a:rPr lang="en-US" sz="1100" dirty="0" err="1">
                <a:latin typeface="Arial Nova" panose="020B0504020202020204" pitchFamily="34" charset="0"/>
              </a:rPr>
              <a:t>AoLEs</a:t>
            </a:r>
            <a:r>
              <a:rPr lang="en-US" sz="1100" dirty="0">
                <a:latin typeface="Arial Nova" panose="020B0504020202020204" pitchFamily="34" charset="0"/>
              </a:rPr>
              <a:t> of:</a:t>
            </a:r>
          </a:p>
          <a:p>
            <a:pPr>
              <a:spcBef>
                <a:spcPts val="0"/>
              </a:spcBef>
            </a:pPr>
            <a:r>
              <a:rPr lang="en-US" sz="1100" dirty="0">
                <a:latin typeface="Arial Nova" panose="020B0504020202020204" pitchFamily="34" charset="0"/>
              </a:rPr>
              <a:t>Languages, Literacy and Communication</a:t>
            </a:r>
          </a:p>
          <a:p>
            <a:pPr>
              <a:spcBef>
                <a:spcPts val="0"/>
              </a:spcBef>
            </a:pPr>
            <a:r>
              <a:rPr lang="en-US" sz="1100" dirty="0">
                <a:latin typeface="Arial Nova" panose="020B0504020202020204" pitchFamily="34" charset="0"/>
              </a:rPr>
              <a:t>Expressive Arts </a:t>
            </a:r>
          </a:p>
          <a:p>
            <a:pPr>
              <a:spcBef>
                <a:spcPts val="0"/>
              </a:spcBef>
            </a:pPr>
            <a:r>
              <a:rPr lang="en-US" sz="1100" dirty="0">
                <a:latin typeface="Arial Nova" panose="020B0504020202020204" pitchFamily="34" charset="0"/>
              </a:rPr>
              <a:t>Science and Technology</a:t>
            </a:r>
          </a:p>
          <a:p>
            <a:pPr>
              <a:spcBef>
                <a:spcPts val="0"/>
              </a:spcBef>
            </a:pPr>
            <a:r>
              <a:rPr lang="en-US" sz="1100" dirty="0">
                <a:latin typeface="Arial Nova" panose="020B0504020202020204" pitchFamily="34" charset="0"/>
              </a:rPr>
              <a:t>Humanities</a:t>
            </a:r>
          </a:p>
          <a:p>
            <a:pPr>
              <a:spcBef>
                <a:spcPts val="0"/>
              </a:spcBef>
            </a:pPr>
            <a:r>
              <a:rPr lang="en-US" sz="1100" dirty="0">
                <a:latin typeface="Arial Nova" panose="020B0504020202020204" pitchFamily="34" charset="0"/>
              </a:rPr>
              <a:t>Maths and Numeracy</a:t>
            </a:r>
          </a:p>
          <a:p>
            <a:pPr>
              <a:spcBef>
                <a:spcPts val="0"/>
              </a:spcBef>
            </a:pPr>
            <a:r>
              <a:rPr lang="en-US" sz="1100" dirty="0">
                <a:latin typeface="Arial Nova" panose="020B0504020202020204" pitchFamily="34" charset="0"/>
              </a:rPr>
              <a:t>Health and Wellbeing</a:t>
            </a:r>
          </a:p>
          <a:p>
            <a:endParaRPr lang="en-US" sz="1100" dirty="0">
              <a:latin typeface="Arial Nova" panose="020B0504020202020204" pitchFamily="34" charset="0"/>
            </a:endParaRPr>
          </a:p>
        </p:txBody>
      </p:sp>
      <p:sp>
        <p:nvSpPr>
          <p:cNvPr id="7" name="Content Placeholder 3">
            <a:extLst>
              <a:ext uri="{FF2B5EF4-FFF2-40B4-BE49-F238E27FC236}">
                <a16:creationId xmlns:a16="http://schemas.microsoft.com/office/drawing/2014/main" id="{D0D204DE-A3CF-D708-E505-18E60C35B3C5}"/>
              </a:ext>
            </a:extLst>
          </p:cNvPr>
          <p:cNvSpPr txBox="1">
            <a:spLocks/>
          </p:cNvSpPr>
          <p:nvPr/>
        </p:nvSpPr>
        <p:spPr>
          <a:xfrm>
            <a:off x="7974325" y="1330642"/>
            <a:ext cx="2893369" cy="217566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p>
        </p:txBody>
      </p:sp>
      <p:pic>
        <p:nvPicPr>
          <p:cNvPr id="1026" name="Picture 2">
            <a:extLst>
              <a:ext uri="{FF2B5EF4-FFF2-40B4-BE49-F238E27FC236}">
                <a16:creationId xmlns:a16="http://schemas.microsoft.com/office/drawing/2014/main" id="{F1016B2F-2A18-DCBD-A0DB-CFBEE334C34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455" y="163804"/>
            <a:ext cx="723010" cy="744275"/>
          </a:xfrm>
          <a:prstGeom prst="ellipse">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88725B93-F7D2-71B6-7C5D-06856D140B8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408" y="5972125"/>
            <a:ext cx="733792" cy="744275"/>
          </a:xfrm>
          <a:prstGeom prst="ellipse">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8FF740A8-2380-DCD4-FF3A-54D0BE3E366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68162" y="292822"/>
            <a:ext cx="728661" cy="74427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B45F268F-F1ED-E56E-BF42-5AE5B42C71E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32289" y="6015157"/>
            <a:ext cx="728661" cy="739298"/>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72D0EFF5-D7DF-6DD1-5057-FB6D76F4CC61}"/>
              </a:ext>
            </a:extLst>
          </p:cNvPr>
          <p:cNvSpPr txBox="1"/>
          <p:nvPr/>
        </p:nvSpPr>
        <p:spPr>
          <a:xfrm>
            <a:off x="925155" y="1539552"/>
            <a:ext cx="5160089" cy="4878259"/>
          </a:xfrm>
          <a:prstGeom prst="rect">
            <a:avLst/>
          </a:prstGeom>
          <a:noFill/>
        </p:spPr>
        <p:txBody>
          <a:bodyPr wrap="square" rtlCol="0">
            <a:spAutoFit/>
          </a:bodyPr>
          <a:lstStyle/>
          <a:p>
            <a:r>
              <a:rPr lang="en-GB" sz="1100" b="1" dirty="0">
                <a:latin typeface="Arial Nova" panose="020B0504020202020204" pitchFamily="34" charset="0"/>
              </a:rPr>
              <a:t>Our Vision</a:t>
            </a:r>
          </a:p>
          <a:p>
            <a:r>
              <a:rPr lang="en-GB" sz="1100" b="1" dirty="0">
                <a:latin typeface="Arial Nova" panose="020B0504020202020204" pitchFamily="34" charset="0"/>
              </a:rPr>
              <a:t> ‘Make yourself Proud!</a:t>
            </a:r>
          </a:p>
          <a:p>
            <a:r>
              <a:rPr lang="en-GB" sz="1100" b="0" i="0" dirty="0">
                <a:solidFill>
                  <a:srgbClr val="000000"/>
                </a:solidFill>
                <a:effectLst/>
                <a:latin typeface="Arial Nova" panose="020B0504020202020204" pitchFamily="34" charset="0"/>
              </a:rPr>
              <a:t>At Meadowlane Primary School we strive to create a warm, welcoming environment where our children feel safe, secure and happy. We have high expectations for every child and we celebrate effort and achievement. As an inclusive school we value diversity, respect each other as individuals, and embrace our differences. </a:t>
            </a:r>
          </a:p>
          <a:p>
            <a:pPr algn="l" rtl="0" fontAlgn="base"/>
            <a:r>
              <a:rPr lang="en-GB" sz="1100" b="0" i="0" dirty="0">
                <a:solidFill>
                  <a:srgbClr val="000000"/>
                </a:solidFill>
                <a:effectLst/>
                <a:latin typeface="Arial Nova" panose="020B0504020202020204" pitchFamily="34" charset="0"/>
              </a:rPr>
              <a:t>At Meadowlane Primary School we aim to:  </a:t>
            </a:r>
          </a:p>
          <a:p>
            <a:pPr algn="l" rtl="0" fontAlgn="base"/>
            <a:r>
              <a:rPr lang="en-GB" sz="1100" b="0" i="0" dirty="0">
                <a:solidFill>
                  <a:srgbClr val="000000"/>
                </a:solidFill>
                <a:effectLst/>
                <a:latin typeface="Arial Nova" panose="020B0504020202020204" pitchFamily="34" charset="0"/>
              </a:rPr>
              <a:t>Give our children belief that they can achieve so they have the confidence to become ambitious, capable learners. </a:t>
            </a:r>
          </a:p>
          <a:p>
            <a:pPr algn="ctr" rtl="0" fontAlgn="base"/>
            <a:r>
              <a:rPr lang="en-GB" sz="1100" b="1" i="0" dirty="0">
                <a:solidFill>
                  <a:srgbClr val="000000"/>
                </a:solidFill>
                <a:effectLst/>
                <a:latin typeface="Arial Nova" panose="020B0504020202020204" pitchFamily="34" charset="0"/>
              </a:rPr>
              <a:t>‘Believe you can achieve’</a:t>
            </a:r>
            <a:r>
              <a:rPr lang="en-GB" sz="1100" b="0" i="0" dirty="0">
                <a:solidFill>
                  <a:srgbClr val="000000"/>
                </a:solidFill>
                <a:effectLst/>
                <a:latin typeface="Arial Nova" panose="020B0504020202020204" pitchFamily="34" charset="0"/>
              </a:rPr>
              <a:t>  </a:t>
            </a:r>
          </a:p>
          <a:p>
            <a:pPr algn="l" rtl="0" fontAlgn="base"/>
            <a:r>
              <a:rPr lang="en-GB" sz="1100" b="0" i="0" dirty="0">
                <a:solidFill>
                  <a:srgbClr val="000000"/>
                </a:solidFill>
                <a:effectLst/>
                <a:latin typeface="Arial Nova" panose="020B0504020202020204" pitchFamily="34" charset="0"/>
              </a:rPr>
              <a:t>Work in partnership with parents/ carers to ensure all our children are healthy and confident individuals. </a:t>
            </a:r>
          </a:p>
          <a:p>
            <a:pPr algn="ctr" rtl="0" fontAlgn="base"/>
            <a:r>
              <a:rPr lang="en-GB" sz="1100" b="1" i="0" dirty="0">
                <a:solidFill>
                  <a:srgbClr val="000000"/>
                </a:solidFill>
                <a:effectLst/>
                <a:latin typeface="Arial Nova" panose="020B0504020202020204" pitchFamily="34" charset="0"/>
              </a:rPr>
              <a:t>‘Be healthy and confident’</a:t>
            </a:r>
            <a:r>
              <a:rPr lang="en-GB" sz="1100" b="0" i="0" dirty="0">
                <a:solidFill>
                  <a:srgbClr val="000000"/>
                </a:solidFill>
                <a:effectLst/>
                <a:latin typeface="Arial Nova" panose="020B0504020202020204" pitchFamily="34" charset="0"/>
              </a:rPr>
              <a:t>  </a:t>
            </a:r>
          </a:p>
          <a:p>
            <a:pPr algn="l" rtl="0" fontAlgn="base"/>
            <a:r>
              <a:rPr lang="en-GB" sz="1100" b="0" i="0" dirty="0">
                <a:solidFill>
                  <a:srgbClr val="000000"/>
                </a:solidFill>
                <a:effectLst/>
                <a:latin typeface="Arial Nova" panose="020B0504020202020204" pitchFamily="34" charset="0"/>
              </a:rPr>
              <a:t>Provide an environment for all children built on respect for themselves and others so they are ready to be tolerant and responsible citizens of Wales and the wider world. </a:t>
            </a:r>
          </a:p>
          <a:p>
            <a:pPr algn="ctr" rtl="0" fontAlgn="base"/>
            <a:r>
              <a:rPr lang="en-GB" sz="1100" b="1" i="0" dirty="0">
                <a:solidFill>
                  <a:srgbClr val="000000"/>
                </a:solidFill>
                <a:effectLst/>
                <a:latin typeface="Arial Nova" panose="020B0504020202020204" pitchFamily="34" charset="0"/>
              </a:rPr>
              <a:t>‘Celebrate our similarities and differences’</a:t>
            </a:r>
            <a:r>
              <a:rPr lang="en-GB" sz="1100" b="0" i="0" dirty="0">
                <a:solidFill>
                  <a:srgbClr val="000000"/>
                </a:solidFill>
                <a:effectLst/>
                <a:latin typeface="Arial Nova" panose="020B0504020202020204" pitchFamily="34" charset="0"/>
              </a:rPr>
              <a:t>  </a:t>
            </a:r>
          </a:p>
          <a:p>
            <a:pPr algn="l" rtl="0" fontAlgn="base"/>
            <a:r>
              <a:rPr lang="en-GB" sz="1100" b="0" i="0" dirty="0">
                <a:solidFill>
                  <a:srgbClr val="000000"/>
                </a:solidFill>
                <a:effectLst/>
                <a:latin typeface="Arial Nova" panose="020B0504020202020204" pitchFamily="34" charset="0"/>
              </a:rPr>
              <a:t>Build our children’s aspirations by providing them with a wide range of enriched experiences and giving them the key skills of independence, perseverance, resilience and creativity so they are ready for their future lives. </a:t>
            </a:r>
          </a:p>
          <a:p>
            <a:pPr algn="ctr" rtl="0" fontAlgn="base"/>
            <a:r>
              <a:rPr lang="en-GB" sz="1100" b="1" i="0" dirty="0">
                <a:solidFill>
                  <a:srgbClr val="000000"/>
                </a:solidFill>
                <a:effectLst/>
                <a:latin typeface="Arial Nova" panose="020B0504020202020204" pitchFamily="34" charset="0"/>
              </a:rPr>
              <a:t>‘Reach for the stars!’</a:t>
            </a:r>
            <a:r>
              <a:rPr lang="en-GB" sz="1100" b="0" i="0" dirty="0">
                <a:solidFill>
                  <a:srgbClr val="000000"/>
                </a:solidFill>
                <a:effectLst/>
                <a:latin typeface="Arial Nova" panose="020B0504020202020204" pitchFamily="34" charset="0"/>
              </a:rPr>
              <a:t> </a:t>
            </a:r>
          </a:p>
          <a:p>
            <a:pPr rtl="0" fontAlgn="base"/>
            <a:r>
              <a:rPr lang="en-GB" sz="1100" b="1" dirty="0">
                <a:solidFill>
                  <a:srgbClr val="000000"/>
                </a:solidFill>
                <a:latin typeface="Arial Nova" panose="020B0504020202020204" pitchFamily="34" charset="0"/>
              </a:rPr>
              <a:t>Our inclusive curriculum</a:t>
            </a:r>
          </a:p>
          <a:p>
            <a:pPr rtl="0" fontAlgn="base"/>
            <a:r>
              <a:rPr lang="en-GB" sz="1100" b="0" i="0" dirty="0">
                <a:solidFill>
                  <a:srgbClr val="000000"/>
                </a:solidFill>
                <a:effectLst/>
                <a:latin typeface="Arial Nova" panose="020B0504020202020204" pitchFamily="34" charset="0"/>
              </a:rPr>
              <a:t>Our curriculum will raise the aspiration</a:t>
            </a:r>
            <a:r>
              <a:rPr lang="en-GB" sz="1100" dirty="0">
                <a:solidFill>
                  <a:srgbClr val="000000"/>
                </a:solidFill>
                <a:latin typeface="Arial Nova" panose="020B0504020202020204" pitchFamily="34" charset="0"/>
              </a:rPr>
              <a:t>s of all learners. As a school we have considered how all learners will be supported to realise the ambitions and aspirations of the four purposes and to progress. We have considered our ALN provision and how we will meet the needs of different groups of learners.</a:t>
            </a:r>
            <a:endParaRPr lang="en-GB" sz="1100" b="0" i="0" dirty="0">
              <a:solidFill>
                <a:srgbClr val="000000"/>
              </a:solidFill>
              <a:effectLst/>
              <a:latin typeface="Arial Nova" panose="020B0504020202020204" pitchFamily="34" charset="0"/>
            </a:endParaRPr>
          </a:p>
          <a:p>
            <a:endParaRPr lang="en-GB" sz="1400" dirty="0">
              <a:latin typeface="Arial Nova" panose="020B0504020202020204" pitchFamily="34" charset="0"/>
            </a:endParaRPr>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F8679A-84AD-5368-C14A-31F751B2CF72}"/>
              </a:ext>
            </a:extLst>
          </p:cNvPr>
          <p:cNvSpPr>
            <a:spLocks noGrp="1"/>
          </p:cNvSpPr>
          <p:nvPr>
            <p:ph sz="half" idx="1"/>
          </p:nvPr>
        </p:nvSpPr>
        <p:spPr>
          <a:xfrm>
            <a:off x="573925" y="737937"/>
            <a:ext cx="5642812" cy="5439026"/>
          </a:xfrm>
        </p:spPr>
        <p:txBody>
          <a:bodyPr vert="horz" lIns="91440" tIns="45720" rIns="91440" bIns="45720" rtlCol="0" anchor="t">
            <a:normAutofit fontScale="77500" lnSpcReduction="20000"/>
          </a:bodyPr>
          <a:lstStyle/>
          <a:p>
            <a:pPr marL="0" indent="0">
              <a:buNone/>
            </a:pPr>
            <a:r>
              <a:rPr lang="en-GB" sz="1300" b="1" dirty="0">
                <a:latin typeface="Arial Nova" panose="020B0504020202020204" pitchFamily="34" charset="0"/>
              </a:rPr>
              <a:t>Learning, Progression and Assessment</a:t>
            </a:r>
          </a:p>
          <a:p>
            <a:pPr marL="0" indent="0">
              <a:lnSpc>
                <a:spcPct val="120000"/>
              </a:lnSpc>
              <a:buNone/>
            </a:pPr>
            <a:r>
              <a:rPr lang="en-GB" sz="1300" dirty="0">
                <a:latin typeface="Arial Nova" panose="020B0504020202020204" pitchFamily="34" charset="0"/>
              </a:rPr>
              <a:t>Our curriculum will support learning through designing learning opportunities that draw upon the </a:t>
            </a:r>
            <a:r>
              <a:rPr lang="en-GB" sz="1300" u="sng" dirty="0">
                <a:solidFill>
                  <a:srgbClr val="00B0F0"/>
                </a:solidFill>
                <a:latin typeface="Arial Nova" panose="020B0504020202020204" pitchFamily="34" charset="0"/>
              </a:rPr>
              <a:t>pedagogical principles</a:t>
            </a:r>
            <a:r>
              <a:rPr lang="en-GB" sz="1300" dirty="0">
                <a:solidFill>
                  <a:srgbClr val="00B0F0"/>
                </a:solidFill>
                <a:latin typeface="Arial Nova" panose="020B0504020202020204" pitchFamily="34" charset="0"/>
              </a:rPr>
              <a:t>.</a:t>
            </a:r>
          </a:p>
          <a:p>
            <a:pPr marL="0" indent="0">
              <a:lnSpc>
                <a:spcPct val="120000"/>
              </a:lnSpc>
              <a:buNone/>
            </a:pPr>
            <a:r>
              <a:rPr lang="en-GB" sz="1300" dirty="0">
                <a:latin typeface="Arial Nova"/>
              </a:rPr>
              <a:t>Our curriculum supported by effective learning and teaching enables learners to make meaningful progress. Over time our learners will develop and improve their skills and knowledge. Our curriculum focuses on understanding what it means to make progress in a given Area or discipline and how learners should deepen and broaden their knowledge and understanding, skills and capacities, and attribute and dispositions and is informed by the </a:t>
            </a:r>
            <a:r>
              <a:rPr lang="en-GB" sz="1300" u="sng" dirty="0">
                <a:solidFill>
                  <a:srgbClr val="00B0F0"/>
                </a:solidFill>
                <a:latin typeface="Arial Nova"/>
              </a:rPr>
              <a:t>Progression Code. </a:t>
            </a:r>
            <a:r>
              <a:rPr lang="en-GB" sz="1300" dirty="0">
                <a:latin typeface="Arial Nova"/>
              </a:rPr>
              <a:t>This in turn supports our approach to assessment, the purpose of which is to inform planning for future learning. Assessment will be embedded as an intrinsic part of learning and teaching. All learners will be assessed on entry to the school.</a:t>
            </a:r>
          </a:p>
          <a:p>
            <a:pPr marL="0" indent="0">
              <a:lnSpc>
                <a:spcPct val="120000"/>
              </a:lnSpc>
              <a:buNone/>
            </a:pPr>
            <a:r>
              <a:rPr lang="en-GB" sz="1300" b="1" dirty="0">
                <a:latin typeface="Arial Nova" panose="020B0504020202020204" pitchFamily="34" charset="0"/>
              </a:rPr>
              <a:t>Welsh and English</a:t>
            </a:r>
          </a:p>
          <a:p>
            <a:pPr marL="0" indent="0">
              <a:lnSpc>
                <a:spcPct val="120000"/>
              </a:lnSpc>
              <a:buNone/>
            </a:pPr>
            <a:r>
              <a:rPr lang="en-GB" sz="1300" dirty="0">
                <a:latin typeface="Arial Nova"/>
              </a:rPr>
              <a:t>As an English medium school learning will take place in Welsh and English from the early years onwards.</a:t>
            </a:r>
          </a:p>
          <a:p>
            <a:pPr marL="0" indent="0">
              <a:lnSpc>
                <a:spcPct val="120000"/>
              </a:lnSpc>
              <a:buNone/>
            </a:pPr>
            <a:r>
              <a:rPr lang="en-GB" sz="1300" b="1" dirty="0">
                <a:latin typeface="Arial Nova" panose="020B0504020202020204" pitchFamily="34" charset="0"/>
              </a:rPr>
              <a:t>Cross Curricular skills</a:t>
            </a:r>
          </a:p>
          <a:p>
            <a:pPr marL="0" indent="0">
              <a:lnSpc>
                <a:spcPct val="120000"/>
              </a:lnSpc>
              <a:buNone/>
            </a:pPr>
            <a:r>
              <a:rPr lang="en-GB" sz="1300" dirty="0">
                <a:latin typeface="Arial Nova" panose="020B0504020202020204" pitchFamily="34" charset="0"/>
              </a:rPr>
              <a:t>Our curriculum will develop the </a:t>
            </a:r>
            <a:r>
              <a:rPr lang="en-GB" sz="1300" u="sng" dirty="0">
                <a:solidFill>
                  <a:srgbClr val="00B0F0"/>
                </a:solidFill>
                <a:latin typeface="Arial Nova" panose="020B0504020202020204" pitchFamily="34" charset="0"/>
              </a:rPr>
              <a:t>mandatory cross-curricular skills </a:t>
            </a:r>
            <a:r>
              <a:rPr lang="en-GB" sz="1300" dirty="0">
                <a:latin typeface="Arial Nova" panose="020B0504020202020204" pitchFamily="34" charset="0"/>
              </a:rPr>
              <a:t>of literacy, numeracy and digital competence. Our curriculum will enable learners to develop competence and capability in these skills and to extend and apply them across all Areas. Learners will be given opportunities across the curriculum to:</a:t>
            </a:r>
          </a:p>
          <a:p>
            <a:pPr>
              <a:lnSpc>
                <a:spcPct val="120000"/>
              </a:lnSpc>
              <a:spcBef>
                <a:spcPts val="0"/>
              </a:spcBef>
            </a:pPr>
            <a:r>
              <a:rPr lang="en-GB" sz="1300" dirty="0">
                <a:latin typeface="Arial Nova"/>
              </a:rPr>
              <a:t>Develop listening, reading, speaking an writing skills</a:t>
            </a:r>
          </a:p>
          <a:p>
            <a:pPr>
              <a:lnSpc>
                <a:spcPct val="120000"/>
              </a:lnSpc>
              <a:spcBef>
                <a:spcPts val="0"/>
              </a:spcBef>
            </a:pPr>
            <a:r>
              <a:rPr lang="en-GB" sz="1300" dirty="0">
                <a:latin typeface="Arial Nova" panose="020B0504020202020204" pitchFamily="34" charset="0"/>
              </a:rPr>
              <a:t>Be able to use numbers and solve problems in real –life situations</a:t>
            </a:r>
          </a:p>
          <a:p>
            <a:pPr>
              <a:lnSpc>
                <a:spcPct val="120000"/>
              </a:lnSpc>
              <a:spcBef>
                <a:spcPts val="0"/>
              </a:spcBef>
            </a:pPr>
            <a:r>
              <a:rPr lang="en-GB" sz="1300" dirty="0">
                <a:latin typeface="Arial Nova" panose="020B0504020202020204" pitchFamily="34" charset="0"/>
              </a:rPr>
              <a:t>Be confident users of a range of technologies to help them function and communicate effectively and make sense of the world.</a:t>
            </a:r>
          </a:p>
          <a:p>
            <a:pPr>
              <a:lnSpc>
                <a:spcPct val="120000"/>
              </a:lnSpc>
              <a:spcBef>
                <a:spcPts val="0"/>
              </a:spcBef>
            </a:pPr>
            <a:endParaRPr lang="en-GB" sz="1300" dirty="0">
              <a:latin typeface="Arial Nova" panose="020B0504020202020204" pitchFamily="34" charset="0"/>
            </a:endParaRPr>
          </a:p>
          <a:p>
            <a:pPr marL="0" indent="0">
              <a:lnSpc>
                <a:spcPct val="120000"/>
              </a:lnSpc>
              <a:spcBef>
                <a:spcPts val="0"/>
              </a:spcBef>
              <a:buNone/>
            </a:pPr>
            <a:r>
              <a:rPr lang="en-GB" sz="1300" b="1" dirty="0">
                <a:latin typeface="Arial Nova" panose="020B0504020202020204" pitchFamily="34" charset="0"/>
              </a:rPr>
              <a:t>UNCRC</a:t>
            </a:r>
          </a:p>
          <a:p>
            <a:pPr marL="0" indent="0">
              <a:lnSpc>
                <a:spcPct val="120000"/>
              </a:lnSpc>
              <a:spcBef>
                <a:spcPts val="0"/>
              </a:spcBef>
              <a:buNone/>
            </a:pPr>
            <a:r>
              <a:rPr lang="en-GB" sz="1300" dirty="0">
                <a:latin typeface="Arial Nova"/>
              </a:rPr>
              <a:t>As a Gold Rights Respecting school we will promote knowledge and understanding of Part 1 of the UNCRC among those who provide learning and teaching.</a:t>
            </a:r>
          </a:p>
          <a:p>
            <a:pPr marL="0" indent="0">
              <a:lnSpc>
                <a:spcPct val="120000"/>
              </a:lnSpc>
              <a:spcBef>
                <a:spcPts val="0"/>
              </a:spcBef>
              <a:buNone/>
            </a:pPr>
            <a:endParaRPr lang="en-GB" sz="1300" dirty="0">
              <a:latin typeface="Arial Nova" panose="020B0504020202020204" pitchFamily="34" charset="0"/>
            </a:endParaRPr>
          </a:p>
          <a:p>
            <a:pPr marL="0" indent="0">
              <a:lnSpc>
                <a:spcPct val="120000"/>
              </a:lnSpc>
              <a:spcBef>
                <a:spcPts val="0"/>
              </a:spcBef>
              <a:buNone/>
            </a:pPr>
            <a:r>
              <a:rPr lang="en-GB" sz="1300" b="1" dirty="0">
                <a:latin typeface="Arial Nova" panose="020B0504020202020204" pitchFamily="34" charset="0"/>
              </a:rPr>
              <a:t>CWRE</a:t>
            </a:r>
          </a:p>
          <a:p>
            <a:pPr marL="0" indent="0">
              <a:lnSpc>
                <a:spcPct val="120000"/>
              </a:lnSpc>
              <a:spcBef>
                <a:spcPts val="0"/>
              </a:spcBef>
              <a:buNone/>
            </a:pPr>
            <a:r>
              <a:rPr lang="en-GB" sz="1300" dirty="0">
                <a:latin typeface="Arial Nova"/>
              </a:rPr>
              <a:t>Our curriculum will incorporate careers and work related experiences for all of our learners.</a:t>
            </a:r>
          </a:p>
          <a:p>
            <a:pPr marL="0" indent="0">
              <a:lnSpc>
                <a:spcPct val="110000"/>
              </a:lnSpc>
              <a:spcBef>
                <a:spcPts val="0"/>
              </a:spcBef>
              <a:buNone/>
            </a:pPr>
            <a:endParaRPr lang="en-GB" sz="1100" dirty="0">
              <a:latin typeface="Arial Nova" panose="020B0504020202020204" pitchFamily="34" charset="0"/>
            </a:endParaRPr>
          </a:p>
          <a:p>
            <a:pPr>
              <a:lnSpc>
                <a:spcPct val="110000"/>
              </a:lnSpc>
              <a:spcBef>
                <a:spcPts val="0"/>
              </a:spcBef>
            </a:pPr>
            <a:endParaRPr lang="en-GB" sz="1100" dirty="0">
              <a:latin typeface="Arial Nova" panose="020B0504020202020204" pitchFamily="34" charset="0"/>
            </a:endParaRPr>
          </a:p>
        </p:txBody>
      </p:sp>
      <p:sp>
        <p:nvSpPr>
          <p:cNvPr id="4" name="Content Placeholder 3">
            <a:extLst>
              <a:ext uri="{FF2B5EF4-FFF2-40B4-BE49-F238E27FC236}">
                <a16:creationId xmlns:a16="http://schemas.microsoft.com/office/drawing/2014/main" id="{FA9B910E-2CB8-09B8-71D5-0DE685B8F2BB}"/>
              </a:ext>
            </a:extLst>
          </p:cNvPr>
          <p:cNvSpPr>
            <a:spLocks noGrp="1"/>
          </p:cNvSpPr>
          <p:nvPr>
            <p:ph sz="half" idx="2"/>
          </p:nvPr>
        </p:nvSpPr>
        <p:spPr>
          <a:xfrm>
            <a:off x="6436475" y="786623"/>
            <a:ext cx="5181600" cy="5012868"/>
          </a:xfrm>
        </p:spPr>
        <p:txBody>
          <a:bodyPr>
            <a:normAutofit fontScale="77500" lnSpcReduction="20000"/>
          </a:bodyPr>
          <a:lstStyle/>
          <a:p>
            <a:pPr marL="0" indent="0">
              <a:buNone/>
            </a:pPr>
            <a:r>
              <a:rPr lang="en-GB" sz="1100" b="1" dirty="0">
                <a:latin typeface="Arial Nova" panose="020B0504020202020204" pitchFamily="34" charset="0"/>
              </a:rPr>
              <a:t>RSE</a:t>
            </a:r>
          </a:p>
          <a:p>
            <a:pPr marL="0" indent="0">
              <a:lnSpc>
                <a:spcPct val="110000"/>
              </a:lnSpc>
              <a:buNone/>
            </a:pPr>
            <a:r>
              <a:rPr lang="en-GB" sz="1300" dirty="0">
                <a:latin typeface="Arial Nova" panose="020B0504020202020204" pitchFamily="34" charset="0"/>
              </a:rPr>
              <a:t>Our school curriculum embraces the RSE guidance and mandatory </a:t>
            </a:r>
            <a:r>
              <a:rPr lang="en-GB" sz="1300" u="sng" dirty="0">
                <a:solidFill>
                  <a:srgbClr val="00B0F0"/>
                </a:solidFill>
                <a:latin typeface="Arial Nova" panose="020B0504020202020204" pitchFamily="34" charset="0"/>
              </a:rPr>
              <a:t>RSE Code. </a:t>
            </a:r>
            <a:r>
              <a:rPr lang="en-GB" sz="1300" dirty="0">
                <a:latin typeface="Arial Nova" panose="020B0504020202020204" pitchFamily="34" charset="0"/>
              </a:rPr>
              <a:t>Our RSE provision will have a positive an empowering role in our learners’ education and will play a vital role in supporting them to realise the four purposes as part of a whole-school approach. Helping learners to from and maintain a range of relationships, all based on mutual trust and respect, is the foundation of RSE. These relationships are crucial to the development of emotional well-being, resilience and empathy.</a:t>
            </a:r>
          </a:p>
          <a:p>
            <a:pPr marL="0" indent="0">
              <a:lnSpc>
                <a:spcPct val="110000"/>
              </a:lnSpc>
              <a:buNone/>
            </a:pPr>
            <a:r>
              <a:rPr lang="en-GB" sz="1300" b="1" dirty="0">
                <a:latin typeface="Arial Nova" panose="020B0504020202020204" pitchFamily="34" charset="0"/>
              </a:rPr>
              <a:t>RVE</a:t>
            </a:r>
          </a:p>
          <a:p>
            <a:pPr marL="0" indent="0">
              <a:lnSpc>
                <a:spcPct val="110000"/>
              </a:lnSpc>
              <a:spcBef>
                <a:spcPts val="0"/>
              </a:spcBef>
              <a:buNone/>
            </a:pPr>
            <a:r>
              <a:rPr lang="en-GB" sz="1300" dirty="0">
                <a:latin typeface="Arial Nova" panose="020B0504020202020204" pitchFamily="34" charset="0"/>
              </a:rPr>
              <a:t>Religion, values and ethics (RVE) is a statutory requirement of the Curriculum for Wales and is mandatory for all learners from ages 3 to 16.</a:t>
            </a:r>
          </a:p>
          <a:p>
            <a:pPr marL="0" indent="0">
              <a:lnSpc>
                <a:spcPct val="110000"/>
              </a:lnSpc>
              <a:spcBef>
                <a:spcPts val="0"/>
              </a:spcBef>
              <a:buNone/>
            </a:pPr>
            <a:r>
              <a:rPr lang="en-GB" sz="1300" dirty="0">
                <a:latin typeface="Arial Nova" panose="020B0504020202020204" pitchFamily="34" charset="0"/>
              </a:rPr>
              <a:t>There is no parental right to request that a chid is withdrawn from RVE in the Curriculum for Wales.</a:t>
            </a:r>
          </a:p>
          <a:p>
            <a:pPr marL="0" indent="0">
              <a:lnSpc>
                <a:spcPct val="110000"/>
              </a:lnSpc>
              <a:spcBef>
                <a:spcPts val="0"/>
              </a:spcBef>
              <a:buNone/>
            </a:pPr>
            <a:r>
              <a:rPr lang="en-GB" sz="1300" dirty="0">
                <a:latin typeface="Arial Nova" panose="020B0504020202020204" pitchFamily="34" charset="0"/>
              </a:rPr>
              <a:t>As RVE is a locally determined subject, the agreed syllabus specifies what should be taught in RVE within the local authority and our curriculum will reflect this guidance.</a:t>
            </a:r>
          </a:p>
          <a:p>
            <a:pPr marL="0" indent="0">
              <a:lnSpc>
                <a:spcPct val="110000"/>
              </a:lnSpc>
              <a:buNone/>
            </a:pPr>
            <a:endParaRPr lang="en-GB" sz="1300" dirty="0">
              <a:latin typeface="Arial Nova" panose="020B0504020202020204" pitchFamily="34" charset="0"/>
            </a:endParaRPr>
          </a:p>
          <a:p>
            <a:pPr marL="0" indent="0">
              <a:lnSpc>
                <a:spcPct val="110000"/>
              </a:lnSpc>
              <a:buNone/>
            </a:pPr>
            <a:r>
              <a:rPr lang="en-GB" sz="1300" b="1" dirty="0">
                <a:latin typeface="Arial Nova" panose="020B0504020202020204" pitchFamily="34" charset="0"/>
              </a:rPr>
              <a:t>Review and refinement</a:t>
            </a:r>
          </a:p>
          <a:p>
            <a:pPr marL="0" indent="0">
              <a:lnSpc>
                <a:spcPct val="110000"/>
              </a:lnSpc>
              <a:buNone/>
            </a:pPr>
            <a:r>
              <a:rPr lang="en-GB" sz="1300" dirty="0">
                <a:latin typeface="Arial Nova" panose="020B0504020202020204" pitchFamily="34" charset="0"/>
              </a:rPr>
              <a:t>Our school curriculum will be kept under review in order to respond to the outputs of professional inquiry, the changing needs of learners and social contexts and needs. This will ensure our curriculum is both inclusive and responsive, meeting the needs of all leaners. The reviews will take into account the views of stakeholders and will be signed off by the Governing Body. We will publish a summary of our curriculum and revise the summary if changes to the curriculum are made during the review process.</a:t>
            </a:r>
          </a:p>
          <a:p>
            <a:pPr marL="0" indent="0">
              <a:lnSpc>
                <a:spcPct val="110000"/>
              </a:lnSpc>
              <a:buNone/>
            </a:pPr>
            <a:endParaRPr lang="en-GB" sz="1300" dirty="0">
              <a:latin typeface="Arial Nova" panose="020B0504020202020204" pitchFamily="34" charset="0"/>
            </a:endParaRPr>
          </a:p>
        </p:txBody>
      </p:sp>
      <p:sp>
        <p:nvSpPr>
          <p:cNvPr id="5" name="TextBox 4">
            <a:extLst>
              <a:ext uri="{FF2B5EF4-FFF2-40B4-BE49-F238E27FC236}">
                <a16:creationId xmlns:a16="http://schemas.microsoft.com/office/drawing/2014/main" id="{58F4FE8F-C46A-F4EF-FF8F-EC6F2FF1546C}"/>
              </a:ext>
            </a:extLst>
          </p:cNvPr>
          <p:cNvSpPr txBox="1"/>
          <p:nvPr/>
        </p:nvSpPr>
        <p:spPr>
          <a:xfrm>
            <a:off x="6436476" y="4857192"/>
            <a:ext cx="5181599" cy="1015663"/>
          </a:xfrm>
          <a:prstGeom prst="rect">
            <a:avLst/>
          </a:prstGeom>
          <a:solidFill>
            <a:schemeClr val="bg1">
              <a:lumMod val="95000"/>
            </a:schemeClr>
          </a:solidFill>
          <a:ln>
            <a:solidFill>
              <a:schemeClr val="bg2">
                <a:lumMod val="75000"/>
              </a:schemeClr>
            </a:solidFill>
          </a:ln>
        </p:spPr>
        <p:txBody>
          <a:bodyPr wrap="square" lIns="91440" tIns="45720" rIns="91440" bIns="45720" rtlCol="0" anchor="t">
            <a:spAutoFit/>
          </a:bodyPr>
          <a:lstStyle/>
          <a:p>
            <a:r>
              <a:rPr lang="en-GB" sz="1200" dirty="0">
                <a:latin typeface="Arial Nova"/>
              </a:rPr>
              <a:t>Headteacher:  C Ford             20.07.22</a:t>
            </a:r>
            <a:endParaRPr lang="en-GB" dirty="0"/>
          </a:p>
          <a:p>
            <a:endParaRPr lang="en-GB" sz="1200" dirty="0">
              <a:latin typeface="Arial Nova" panose="020B0504020202020204" pitchFamily="34" charset="0"/>
            </a:endParaRPr>
          </a:p>
          <a:p>
            <a:r>
              <a:rPr lang="en-GB" sz="1200" dirty="0">
                <a:latin typeface="Arial Nova" panose="020B0504020202020204" pitchFamily="34" charset="0"/>
              </a:rPr>
              <a:t>Chair of Governors: D Mitchell-Williams </a:t>
            </a:r>
          </a:p>
          <a:p>
            <a:endParaRPr lang="en-GB" sz="1200" dirty="0">
              <a:latin typeface="Arial Nova" panose="020B0504020202020204" pitchFamily="34" charset="0"/>
            </a:endParaRPr>
          </a:p>
          <a:p>
            <a:r>
              <a:rPr lang="en-GB" sz="1200" dirty="0">
                <a:latin typeface="Arial Nova"/>
              </a:rPr>
              <a:t>Review date:  July 2023</a:t>
            </a:r>
            <a:endParaRPr lang="en-GB" sz="1200" dirty="0">
              <a:latin typeface="Arial Nova" panose="020B0504020202020204" pitchFamily="34" charset="0"/>
            </a:endParaRPr>
          </a:p>
        </p:txBody>
      </p:sp>
      <p:pic>
        <p:nvPicPr>
          <p:cNvPr id="6" name="Picture 5">
            <a:extLst>
              <a:ext uri="{FF2B5EF4-FFF2-40B4-BE49-F238E27FC236}">
                <a16:creationId xmlns:a16="http://schemas.microsoft.com/office/drawing/2014/main" id="{BC31B836-0D81-AB5D-3EE5-D330B19B4F0C}"/>
              </a:ext>
            </a:extLst>
          </p:cNvPr>
          <p:cNvPicPr>
            <a:picLocks noChangeAspect="1"/>
          </p:cNvPicPr>
          <p:nvPr/>
        </p:nvPicPr>
        <p:blipFill>
          <a:blip r:embed="rId2"/>
          <a:stretch>
            <a:fillRect/>
          </a:stretch>
        </p:blipFill>
        <p:spPr>
          <a:xfrm>
            <a:off x="10759474" y="5011187"/>
            <a:ext cx="694063" cy="707672"/>
          </a:xfrm>
          <a:prstGeom prst="rect">
            <a:avLst/>
          </a:prstGeom>
        </p:spPr>
      </p:pic>
      <p:pic>
        <p:nvPicPr>
          <p:cNvPr id="7" name="Picture 6">
            <a:extLst>
              <a:ext uri="{FF2B5EF4-FFF2-40B4-BE49-F238E27FC236}">
                <a16:creationId xmlns:a16="http://schemas.microsoft.com/office/drawing/2014/main" id="{8DE493F3-E8DF-5B87-1700-4575EB86758A}"/>
              </a:ext>
            </a:extLst>
          </p:cNvPr>
          <p:cNvPicPr>
            <a:picLocks noChangeAspect="1"/>
          </p:cNvPicPr>
          <p:nvPr/>
        </p:nvPicPr>
        <p:blipFill>
          <a:blip r:embed="rId3"/>
          <a:stretch>
            <a:fillRect/>
          </a:stretch>
        </p:blipFill>
        <p:spPr>
          <a:xfrm>
            <a:off x="112713" y="137642"/>
            <a:ext cx="614400" cy="629888"/>
          </a:xfrm>
          <a:prstGeom prst="rect">
            <a:avLst/>
          </a:prstGeom>
        </p:spPr>
      </p:pic>
      <p:pic>
        <p:nvPicPr>
          <p:cNvPr id="8" name="Picture 7">
            <a:extLst>
              <a:ext uri="{FF2B5EF4-FFF2-40B4-BE49-F238E27FC236}">
                <a16:creationId xmlns:a16="http://schemas.microsoft.com/office/drawing/2014/main" id="{2F2D581D-EE32-FBDC-EFCB-1E376B904123}"/>
              </a:ext>
            </a:extLst>
          </p:cNvPr>
          <p:cNvPicPr>
            <a:picLocks noChangeAspect="1"/>
          </p:cNvPicPr>
          <p:nvPr/>
        </p:nvPicPr>
        <p:blipFill>
          <a:blip r:embed="rId4"/>
          <a:stretch>
            <a:fillRect/>
          </a:stretch>
        </p:blipFill>
        <p:spPr>
          <a:xfrm>
            <a:off x="11276365" y="167855"/>
            <a:ext cx="706696" cy="724511"/>
          </a:xfrm>
          <a:prstGeom prst="rect">
            <a:avLst/>
          </a:prstGeom>
        </p:spPr>
      </p:pic>
      <p:pic>
        <p:nvPicPr>
          <p:cNvPr id="9" name="Picture 8">
            <a:extLst>
              <a:ext uri="{FF2B5EF4-FFF2-40B4-BE49-F238E27FC236}">
                <a16:creationId xmlns:a16="http://schemas.microsoft.com/office/drawing/2014/main" id="{51418EEE-2F42-1561-8EBD-F3D234929519}"/>
              </a:ext>
            </a:extLst>
          </p:cNvPr>
          <p:cNvPicPr>
            <a:picLocks noChangeAspect="1"/>
          </p:cNvPicPr>
          <p:nvPr/>
        </p:nvPicPr>
        <p:blipFill>
          <a:blip r:embed="rId5"/>
          <a:stretch>
            <a:fillRect/>
          </a:stretch>
        </p:blipFill>
        <p:spPr>
          <a:xfrm>
            <a:off x="112713" y="5955530"/>
            <a:ext cx="830800" cy="837665"/>
          </a:xfrm>
          <a:prstGeom prst="rect">
            <a:avLst/>
          </a:prstGeom>
        </p:spPr>
      </p:pic>
      <p:pic>
        <p:nvPicPr>
          <p:cNvPr id="10" name="Picture 9">
            <a:extLst>
              <a:ext uri="{FF2B5EF4-FFF2-40B4-BE49-F238E27FC236}">
                <a16:creationId xmlns:a16="http://schemas.microsoft.com/office/drawing/2014/main" id="{D59B0254-4965-48C3-01FD-4105ADFB91CF}"/>
              </a:ext>
            </a:extLst>
          </p:cNvPr>
          <p:cNvPicPr>
            <a:picLocks noChangeAspect="1"/>
          </p:cNvPicPr>
          <p:nvPr/>
        </p:nvPicPr>
        <p:blipFill>
          <a:blip r:embed="rId6"/>
          <a:stretch>
            <a:fillRect/>
          </a:stretch>
        </p:blipFill>
        <p:spPr>
          <a:xfrm>
            <a:off x="11152262" y="5949375"/>
            <a:ext cx="830800" cy="837724"/>
          </a:xfrm>
          <a:prstGeom prst="rect">
            <a:avLst/>
          </a:prstGeom>
        </p:spPr>
      </p:pic>
      <p:pic>
        <p:nvPicPr>
          <p:cNvPr id="11" name="Picture 10">
            <a:extLst>
              <a:ext uri="{FF2B5EF4-FFF2-40B4-BE49-F238E27FC236}">
                <a16:creationId xmlns:a16="http://schemas.microsoft.com/office/drawing/2014/main" id="{67C1F98B-30F6-71F6-E0A0-EA1A1AD0C9AB}"/>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319064" y="5218655"/>
            <a:ext cx="1117600" cy="292735"/>
          </a:xfrm>
          <a:prstGeom prst="rect">
            <a:avLst/>
          </a:prstGeom>
          <a:noFill/>
          <a:ln>
            <a:noFill/>
          </a:ln>
        </p:spPr>
      </p:pic>
    </p:spTree>
    <p:extLst>
      <p:ext uri="{BB962C8B-B14F-4D97-AF65-F5344CB8AC3E}">
        <p14:creationId xmlns:p14="http://schemas.microsoft.com/office/powerpoint/2010/main" val="197436194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A28D0768482D44BB8A66348A2A1E487" ma:contentTypeVersion="7" ma:contentTypeDescription="Create a new document." ma:contentTypeScope="" ma:versionID="19f03cb45bad4709893e75aea4e95886">
  <xsd:schema xmlns:xsd="http://www.w3.org/2001/XMLSchema" xmlns:xs="http://www.w3.org/2001/XMLSchema" xmlns:p="http://schemas.microsoft.com/office/2006/metadata/properties" xmlns:ns2="beb08072-e0cb-4d74-a7e7-57eec7dc9781" xmlns:ns3="f2cae38c-fa5e-4222-99a4-1088e13e07ad" targetNamespace="http://schemas.microsoft.com/office/2006/metadata/properties" ma:root="true" ma:fieldsID="9aa987a69811eb80a95b37e675f6c5ad" ns2:_="" ns3:_="">
    <xsd:import namespace="beb08072-e0cb-4d74-a7e7-57eec7dc9781"/>
    <xsd:import namespace="f2cae38c-fa5e-4222-99a4-1088e13e07a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b08072-e0cb-4d74-a7e7-57eec7dc978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LengthInSeconds" ma:index="12"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2cae38c-fa5e-4222-99a4-1088e13e07ad"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CEC51AE-9E2B-4E59-87E2-3E587A72D069}">
  <ds:schemaRefs>
    <ds:schemaRef ds:uri="f2cae38c-fa5e-4222-99a4-1088e13e07ad"/>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beb08072-e0cb-4d74-a7e7-57eec7dc9781"/>
    <ds:schemaRef ds:uri="http://www.w3.org/XML/1998/namespace"/>
  </ds:schemaRefs>
</ds:datastoreItem>
</file>

<file path=customXml/itemProps2.xml><?xml version="1.0" encoding="utf-8"?>
<ds:datastoreItem xmlns:ds="http://schemas.openxmlformats.org/officeDocument/2006/customXml" ds:itemID="{7E24DA75-BC27-4146-90B0-48E3E428E6B1}">
  <ds:schemaRefs>
    <ds:schemaRef ds:uri="http://schemas.microsoft.com/sharepoint/v3/contenttype/forms"/>
  </ds:schemaRefs>
</ds:datastoreItem>
</file>

<file path=customXml/itemProps3.xml><?xml version="1.0" encoding="utf-8"?>
<ds:datastoreItem xmlns:ds="http://schemas.openxmlformats.org/officeDocument/2006/customXml" ds:itemID="{F7420959-D4AF-4A71-8331-2EB9DD96A2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b08072-e0cb-4d74-a7e7-57eec7dc9781"/>
    <ds:schemaRef ds:uri="f2cae38c-fa5e-4222-99a4-1088e13e07a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178</TotalTime>
  <Words>1067</Words>
  <Application>Microsoft Office PowerPoint</Application>
  <PresentationFormat>Widescreen</PresentationFormat>
  <Paragraphs>63</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Arial Nova</vt:lpstr>
      <vt:lpstr>Calibri</vt:lpstr>
      <vt:lpstr>Calibri Light</vt:lpstr>
      <vt:lpstr>office theme</vt:lpstr>
      <vt:lpstr>         Curriculum for Wales Summary Children have been at the heart of our curriculum process, contributing how they want to learn, parents' views have also been sought and our curriculum will meet the following requirements: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Chloe Langson</dc:creator>
  <cp:lastModifiedBy>Chloe Ford</cp:lastModifiedBy>
  <cp:revision>13</cp:revision>
  <dcterms:created xsi:type="dcterms:W3CDTF">2022-06-29T19:45:01Z</dcterms:created>
  <dcterms:modified xsi:type="dcterms:W3CDTF">2022-07-21T08:39:34Z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0x010100EA28D0768482D44BB8A66348A2A1E487</vt:lpwstr>
  </property>
</Properties>
</file>