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omments/comment1.xml" ContentType="application/vnd.openxmlformats-officedocument.presentationml.comment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3"/>
  </p:sldMasterIdLst>
  <p:sldIdLst>
    <p:sldId id="264" r:id="rId4"/>
    <p:sldId id="256" r:id="rId5"/>
    <p:sldId id="257" r:id="rId6"/>
    <p:sldId id="258" r:id="rId7"/>
    <p:sldId id="259" r:id="rId8"/>
    <p:sldId id="260" r:id="rId9"/>
    <p:sldId id="261" r:id="rId10"/>
    <p:sldId id="262" r:id="rId11"/>
    <p:sldId id="263" r:id="rId12"/>
    <p:sldId id="265" r:id="rId13"/>
    <p:sldId id="266" r:id="rId14"/>
    <p:sldId id="267" r:id="rId15"/>
    <p:sldId id="268" r:id="rId16"/>
    <p:sldId id="269" r:id="rId17"/>
    <p:sldId id="270" r:id="rId18"/>
    <p:sldId id="271"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loe Ford" initials="CF" lastIdx="1" clrIdx="0">
    <p:extLst>
      <p:ext uri="{19B8F6BF-5375-455C-9EA6-DF929625EA0E}">
        <p15:presenceInfo xmlns:p15="http://schemas.microsoft.com/office/powerpoint/2012/main" userId="Chloe For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D4D6B7-2406-42F0-BF16-D4447E7582E3}" v="191" dt="2023-07-18T12:46:19.832"/>
    <p1510:client id="{1DDCC41F-D84A-4641-BD0A-24754304BC41}" v="1" dt="2023-07-19T07:40:34.664"/>
    <p1510:client id="{D8ABA8A3-8953-41B3-BDC0-00279A5A2666}" v="97" dt="2023-07-18T13:30:28.699"/>
    <p1510:client id="{F3EB3FFF-2492-4FF6-A3F7-853FD5F9B2F5}" v="485" dt="2023-07-18T12:53:08.4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1.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7-17T10:11:20.724" idx="1">
    <p:pos x="10" y="10"/>
    <p:text/>
    <p:extLst>
      <p:ext uri="{C676402C-5697-4E1C-873F-D02D1690AC5C}">
        <p15:threadingInfo xmlns:p15="http://schemas.microsoft.com/office/powerpoint/2012/main" timeZoneBias="-6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8B2222-3550-46D5-96E0-8DD591B8CDB8}" type="datetimeFigureOut">
              <a:rPr lang="en-GB" smtClean="0"/>
              <a:t>29/08/2023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A7C771F-F8D7-475C-B596-C2EDB426A625}" type="slidenum">
              <a:rPr lang="en-GB" smtClean="0"/>
              <a:t>‹#›</a:t>
            </a:fld>
            <a:endParaRPr lang="en-GB"/>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602592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Date Placeholder 2"/>
          <p:cNvSpPr>
            <a:spLocks noGrp="1"/>
          </p:cNvSpPr>
          <p:nvPr>
            <p:ph type="dt" sz="half" idx="10"/>
          </p:nvPr>
        </p:nvSpPr>
        <p:spPr/>
        <p:txBody>
          <a:bodyPr/>
          <a:lstStyle/>
          <a:p>
            <a:fld id="{4F8B2222-3550-46D5-96E0-8DD591B8CDB8}" type="datetimeFigureOut">
              <a:rPr lang="en-GB" smtClean="0"/>
              <a:t>29/08/2023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A7C771F-F8D7-475C-B596-C2EDB426A625}" type="slidenum">
              <a:rPr lang="en-GB" smtClean="0"/>
              <a:t>‹#›</a:t>
            </a:fld>
            <a:endParaRPr lang="en-GB"/>
          </a:p>
        </p:txBody>
      </p:sp>
    </p:spTree>
    <p:extLst>
      <p:ext uri="{BB962C8B-B14F-4D97-AF65-F5344CB8AC3E}">
        <p14:creationId xmlns:p14="http://schemas.microsoft.com/office/powerpoint/2010/main" val="29223251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F8B2222-3550-46D5-96E0-8DD591B8CDB8}" type="datetimeFigureOut">
              <a:rPr lang="en-GB" smtClean="0"/>
              <a:t>29/08/2023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A7C771F-F8D7-475C-B596-C2EDB426A625}" type="slidenum">
              <a:rPr lang="en-GB" smtClean="0"/>
              <a:t>‹#›</a:t>
            </a:fld>
            <a:endParaRPr lang="en-GB"/>
          </a:p>
        </p:txBody>
      </p:sp>
    </p:spTree>
    <p:extLst>
      <p:ext uri="{BB962C8B-B14F-4D97-AF65-F5344CB8AC3E}">
        <p14:creationId xmlns:p14="http://schemas.microsoft.com/office/powerpoint/2010/main" val="10218923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F8B2222-3550-46D5-96E0-8DD591B8CDB8}" type="datetimeFigureOut">
              <a:rPr lang="en-GB" smtClean="0"/>
              <a:t>29/08/2023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A7C771F-F8D7-475C-B596-C2EDB426A625}" type="slidenum">
              <a:rPr lang="en-GB" smtClean="0"/>
              <a:t>‹#›</a:t>
            </a:fld>
            <a:endParaRPr lang="en-GB"/>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a:solidFill>
                  <a:schemeClr val="tx1"/>
                </a:solidFill>
                <a:effectLst/>
              </a:rPr>
              <a:t>”</a:t>
            </a:r>
          </a:p>
        </p:txBody>
      </p:sp>
    </p:spTree>
    <p:extLst>
      <p:ext uri="{BB962C8B-B14F-4D97-AF65-F5344CB8AC3E}">
        <p14:creationId xmlns:p14="http://schemas.microsoft.com/office/powerpoint/2010/main" val="34663302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F8B2222-3550-46D5-96E0-8DD591B8CDB8}" type="datetimeFigureOut">
              <a:rPr lang="en-GB" smtClean="0"/>
              <a:t>29/08/2023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A7C771F-F8D7-475C-B596-C2EDB426A625}" type="slidenum">
              <a:rPr lang="en-GB" smtClean="0"/>
              <a:t>‹#›</a:t>
            </a:fld>
            <a:endParaRPr lang="en-GB"/>
          </a:p>
        </p:txBody>
      </p:sp>
    </p:spTree>
    <p:extLst>
      <p:ext uri="{BB962C8B-B14F-4D97-AF65-F5344CB8AC3E}">
        <p14:creationId xmlns:p14="http://schemas.microsoft.com/office/powerpoint/2010/main" val="1541080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F8B2222-3550-46D5-96E0-8DD591B8CDB8}" type="datetimeFigureOut">
              <a:rPr lang="en-GB" smtClean="0"/>
              <a:t>29/08/2023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A7C771F-F8D7-475C-B596-C2EDB426A625}" type="slidenum">
              <a:rPr lang="en-GB" smtClean="0"/>
              <a:t>‹#›</a:t>
            </a:fld>
            <a:endParaRPr lang="en-GB"/>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a:solidFill>
                  <a:schemeClr val="tx1"/>
                </a:solidFill>
                <a:effectLst/>
              </a:rPr>
              <a:t>”</a:t>
            </a:r>
          </a:p>
        </p:txBody>
      </p:sp>
    </p:spTree>
    <p:extLst>
      <p:ext uri="{BB962C8B-B14F-4D97-AF65-F5344CB8AC3E}">
        <p14:creationId xmlns:p14="http://schemas.microsoft.com/office/powerpoint/2010/main" val="40785971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F8B2222-3550-46D5-96E0-8DD591B8CDB8}" type="datetimeFigureOut">
              <a:rPr lang="en-GB" smtClean="0"/>
              <a:t>29/08/2023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A7C771F-F8D7-475C-B596-C2EDB426A625}" type="slidenum">
              <a:rPr lang="en-GB" smtClean="0"/>
              <a:t>‹#›</a:t>
            </a:fld>
            <a:endParaRPr lang="en-GB"/>
          </a:p>
        </p:txBody>
      </p:sp>
    </p:spTree>
    <p:extLst>
      <p:ext uri="{BB962C8B-B14F-4D97-AF65-F5344CB8AC3E}">
        <p14:creationId xmlns:p14="http://schemas.microsoft.com/office/powerpoint/2010/main" val="42292104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8B2222-3550-46D5-96E0-8DD591B8CDB8}" type="datetimeFigureOut">
              <a:rPr lang="en-GB" smtClean="0"/>
              <a:t>29/08/2023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A7C771F-F8D7-475C-B596-C2EDB426A625}" type="slidenum">
              <a:rPr lang="en-GB" smtClean="0"/>
              <a:t>‹#›</a:t>
            </a:fld>
            <a:endParaRPr lang="en-GB"/>
          </a:p>
        </p:txBody>
      </p:sp>
    </p:spTree>
    <p:extLst>
      <p:ext uri="{BB962C8B-B14F-4D97-AF65-F5344CB8AC3E}">
        <p14:creationId xmlns:p14="http://schemas.microsoft.com/office/powerpoint/2010/main" val="38340476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8B2222-3550-46D5-96E0-8DD591B8CDB8}" type="datetimeFigureOut">
              <a:rPr lang="en-GB" smtClean="0"/>
              <a:t>29/08/2023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A7C771F-F8D7-475C-B596-C2EDB426A625}" type="slidenum">
              <a:rPr lang="en-GB" smtClean="0"/>
              <a:t>‹#›</a:t>
            </a:fld>
            <a:endParaRPr lang="en-GB"/>
          </a:p>
        </p:txBody>
      </p:sp>
    </p:spTree>
    <p:extLst>
      <p:ext uri="{BB962C8B-B14F-4D97-AF65-F5344CB8AC3E}">
        <p14:creationId xmlns:p14="http://schemas.microsoft.com/office/powerpoint/2010/main" val="4222126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8B2222-3550-46D5-96E0-8DD591B8CDB8}" type="datetimeFigureOut">
              <a:rPr lang="en-GB" smtClean="0"/>
              <a:t>29/08/2023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A7C771F-F8D7-475C-B596-C2EDB426A625}" type="slidenum">
              <a:rPr lang="en-GB" smtClean="0"/>
              <a:t>‹#›</a:t>
            </a:fld>
            <a:endParaRPr lang="en-GB"/>
          </a:p>
        </p:txBody>
      </p:sp>
    </p:spTree>
    <p:extLst>
      <p:ext uri="{BB962C8B-B14F-4D97-AF65-F5344CB8AC3E}">
        <p14:creationId xmlns:p14="http://schemas.microsoft.com/office/powerpoint/2010/main" val="4048624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F8B2222-3550-46D5-96E0-8DD591B8CDB8}" type="datetimeFigureOut">
              <a:rPr lang="en-GB" smtClean="0"/>
              <a:t>29/08/2023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A7C771F-F8D7-475C-B596-C2EDB426A625}" type="slidenum">
              <a:rPr lang="en-GB" smtClean="0"/>
              <a:t>‹#›</a:t>
            </a:fld>
            <a:endParaRPr lang="en-GB"/>
          </a:p>
        </p:txBody>
      </p:sp>
    </p:spTree>
    <p:extLst>
      <p:ext uri="{BB962C8B-B14F-4D97-AF65-F5344CB8AC3E}">
        <p14:creationId xmlns:p14="http://schemas.microsoft.com/office/powerpoint/2010/main" val="300180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8B2222-3550-46D5-96E0-8DD591B8CDB8}" type="datetimeFigureOut">
              <a:rPr lang="en-GB" smtClean="0"/>
              <a:t>29/08/2023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A7C771F-F8D7-475C-B596-C2EDB426A625}" type="slidenum">
              <a:rPr lang="en-GB" smtClean="0"/>
              <a:t>‹#›</a:t>
            </a:fld>
            <a:endParaRPr lang="en-GB"/>
          </a:p>
        </p:txBody>
      </p:sp>
    </p:spTree>
    <p:extLst>
      <p:ext uri="{BB962C8B-B14F-4D97-AF65-F5344CB8AC3E}">
        <p14:creationId xmlns:p14="http://schemas.microsoft.com/office/powerpoint/2010/main" val="362945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8B2222-3550-46D5-96E0-8DD591B8CDB8}" type="datetimeFigureOut">
              <a:rPr lang="en-GB" smtClean="0"/>
              <a:t>29/08/2023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A7C771F-F8D7-475C-B596-C2EDB426A625}" type="slidenum">
              <a:rPr lang="en-GB" smtClean="0"/>
              <a:t>‹#›</a:t>
            </a:fld>
            <a:endParaRPr lang="en-GB"/>
          </a:p>
        </p:txBody>
      </p:sp>
    </p:spTree>
    <p:extLst>
      <p:ext uri="{BB962C8B-B14F-4D97-AF65-F5344CB8AC3E}">
        <p14:creationId xmlns:p14="http://schemas.microsoft.com/office/powerpoint/2010/main" val="2370070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8B2222-3550-46D5-96E0-8DD591B8CDB8}" type="datetimeFigureOut">
              <a:rPr lang="en-GB" smtClean="0"/>
              <a:t>29/08/2023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A7C771F-F8D7-475C-B596-C2EDB426A625}" type="slidenum">
              <a:rPr lang="en-GB" smtClean="0"/>
              <a:t>‹#›</a:t>
            </a:fld>
            <a:endParaRPr lang="en-GB"/>
          </a:p>
        </p:txBody>
      </p:sp>
    </p:spTree>
    <p:extLst>
      <p:ext uri="{BB962C8B-B14F-4D97-AF65-F5344CB8AC3E}">
        <p14:creationId xmlns:p14="http://schemas.microsoft.com/office/powerpoint/2010/main" val="1679037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8B2222-3550-46D5-96E0-8DD591B8CDB8}" type="datetimeFigureOut">
              <a:rPr lang="en-GB" smtClean="0"/>
              <a:t>29/08/2023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A7C771F-F8D7-475C-B596-C2EDB426A625}" type="slidenum">
              <a:rPr lang="en-GB" smtClean="0"/>
              <a:t>‹#›</a:t>
            </a:fld>
            <a:endParaRPr lang="en-GB"/>
          </a:p>
        </p:txBody>
      </p:sp>
    </p:spTree>
    <p:extLst>
      <p:ext uri="{BB962C8B-B14F-4D97-AF65-F5344CB8AC3E}">
        <p14:creationId xmlns:p14="http://schemas.microsoft.com/office/powerpoint/2010/main" val="3442181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F8B2222-3550-46D5-96E0-8DD591B8CDB8}" type="datetimeFigureOut">
              <a:rPr lang="en-GB" smtClean="0"/>
              <a:t>29/08/2023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A7C771F-F8D7-475C-B596-C2EDB426A625}" type="slidenum">
              <a:rPr lang="en-GB" smtClean="0"/>
              <a:t>‹#›</a:t>
            </a:fld>
            <a:endParaRPr lang="en-GB"/>
          </a:p>
        </p:txBody>
      </p:sp>
    </p:spTree>
    <p:extLst>
      <p:ext uri="{BB962C8B-B14F-4D97-AF65-F5344CB8AC3E}">
        <p14:creationId xmlns:p14="http://schemas.microsoft.com/office/powerpoint/2010/main" val="425180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F8B2222-3550-46D5-96E0-8DD591B8CDB8}" type="datetimeFigureOut">
              <a:rPr lang="en-GB" smtClean="0"/>
              <a:t>29/08/2023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A7C771F-F8D7-475C-B596-C2EDB426A625}" type="slidenum">
              <a:rPr lang="en-GB" smtClean="0"/>
              <a:t>‹#›</a:t>
            </a:fld>
            <a:endParaRPr lang="en-GB"/>
          </a:p>
        </p:txBody>
      </p:sp>
    </p:spTree>
    <p:extLst>
      <p:ext uri="{BB962C8B-B14F-4D97-AF65-F5344CB8AC3E}">
        <p14:creationId xmlns:p14="http://schemas.microsoft.com/office/powerpoint/2010/main" val="17169996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4F8B2222-3550-46D5-96E0-8DD591B8CDB8}" type="datetimeFigureOut">
              <a:rPr lang="en-GB" smtClean="0"/>
              <a:t>29/08/2023</a:t>
            </a:fld>
            <a:endParaRPr lang="en-GB"/>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GB"/>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7A7C771F-F8D7-475C-B596-C2EDB426A625}" type="slidenum">
              <a:rPr lang="en-GB" smtClean="0"/>
              <a:t>‹#›</a:t>
            </a:fld>
            <a:endParaRPr lang="en-GB"/>
          </a:p>
        </p:txBody>
      </p:sp>
    </p:spTree>
    <p:extLst>
      <p:ext uri="{BB962C8B-B14F-4D97-AF65-F5344CB8AC3E}">
        <p14:creationId xmlns:p14="http://schemas.microsoft.com/office/powerpoint/2010/main" val="418034170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95FBE-5C4D-4C34-811C-3430CBDC9042}"/>
              </a:ext>
            </a:extLst>
          </p:cNvPr>
          <p:cNvSpPr>
            <a:spLocks noGrp="1"/>
          </p:cNvSpPr>
          <p:nvPr>
            <p:ph type="ctrTitle"/>
          </p:nvPr>
        </p:nvSpPr>
        <p:spPr>
          <a:xfrm>
            <a:off x="1524000" y="318781"/>
            <a:ext cx="9144000" cy="1051989"/>
          </a:xfrm>
        </p:spPr>
        <p:txBody>
          <a:bodyPr/>
          <a:lstStyle/>
          <a:p>
            <a:r>
              <a:rPr lang="en-GB" err="1"/>
              <a:t>Meadowlane’s</a:t>
            </a:r>
            <a:r>
              <a:rPr lang="en-GB"/>
              <a:t> I-Voice</a:t>
            </a:r>
          </a:p>
        </p:txBody>
      </p:sp>
      <p:sp>
        <p:nvSpPr>
          <p:cNvPr id="3" name="Subtitle 2">
            <a:extLst>
              <a:ext uri="{FF2B5EF4-FFF2-40B4-BE49-F238E27FC236}">
                <a16:creationId xmlns:a16="http://schemas.microsoft.com/office/drawing/2014/main" id="{EA02D058-F879-4C74-AF18-ECB199E5FC9A}"/>
              </a:ext>
            </a:extLst>
          </p:cNvPr>
          <p:cNvSpPr>
            <a:spLocks noGrp="1"/>
          </p:cNvSpPr>
          <p:nvPr>
            <p:ph type="subTitle" idx="1"/>
          </p:nvPr>
        </p:nvSpPr>
        <p:spPr>
          <a:xfrm>
            <a:off x="5166219" y="1370770"/>
            <a:ext cx="1859560" cy="508568"/>
          </a:xfrm>
        </p:spPr>
        <p:txBody>
          <a:bodyPr/>
          <a:lstStyle/>
          <a:p>
            <a:r>
              <a:rPr lang="en-GB"/>
              <a:t>2022 - 2023</a:t>
            </a:r>
          </a:p>
        </p:txBody>
      </p:sp>
      <p:pic>
        <p:nvPicPr>
          <p:cNvPr id="5" name="Picture 4">
            <a:extLst>
              <a:ext uri="{FF2B5EF4-FFF2-40B4-BE49-F238E27FC236}">
                <a16:creationId xmlns:a16="http://schemas.microsoft.com/office/drawing/2014/main" id="{384023E0-C728-44BA-8ED5-500B28940CC3}"/>
              </a:ext>
            </a:extLst>
          </p:cNvPr>
          <p:cNvPicPr>
            <a:picLocks noChangeAspect="1"/>
          </p:cNvPicPr>
          <p:nvPr/>
        </p:nvPicPr>
        <p:blipFill>
          <a:blip r:embed="rId2"/>
          <a:stretch>
            <a:fillRect/>
          </a:stretch>
        </p:blipFill>
        <p:spPr>
          <a:xfrm>
            <a:off x="10287000" y="0"/>
            <a:ext cx="1905000" cy="1962150"/>
          </a:xfrm>
          <a:prstGeom prst="rect">
            <a:avLst/>
          </a:prstGeom>
        </p:spPr>
      </p:pic>
    </p:spTree>
    <p:extLst>
      <p:ext uri="{BB962C8B-B14F-4D97-AF65-F5344CB8AC3E}">
        <p14:creationId xmlns:p14="http://schemas.microsoft.com/office/powerpoint/2010/main" val="4833782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7549C-2F81-4673-93B2-2A99A24AD7BB}"/>
              </a:ext>
            </a:extLst>
          </p:cNvPr>
          <p:cNvSpPr>
            <a:spLocks noGrp="1"/>
          </p:cNvSpPr>
          <p:nvPr>
            <p:ph type="title"/>
          </p:nvPr>
        </p:nvSpPr>
        <p:spPr>
          <a:xfrm>
            <a:off x="407376" y="292837"/>
            <a:ext cx="9667802" cy="1507067"/>
          </a:xfrm>
        </p:spPr>
        <p:txBody>
          <a:bodyPr/>
          <a:lstStyle/>
          <a:p>
            <a:r>
              <a:rPr lang="en-GB"/>
              <a:t>What </a:t>
            </a:r>
            <a:r>
              <a:rPr lang="en-GB" err="1"/>
              <a:t>i</a:t>
            </a:r>
            <a:r>
              <a:rPr lang="en-GB"/>
              <a:t>-rights have achieved this year</a:t>
            </a:r>
          </a:p>
        </p:txBody>
      </p:sp>
      <p:sp>
        <p:nvSpPr>
          <p:cNvPr id="3" name="Content Placeholder 2">
            <a:extLst>
              <a:ext uri="{FF2B5EF4-FFF2-40B4-BE49-F238E27FC236}">
                <a16:creationId xmlns:a16="http://schemas.microsoft.com/office/drawing/2014/main" id="{1AD3D185-D547-43E0-BE05-4F362E033738}"/>
              </a:ext>
            </a:extLst>
          </p:cNvPr>
          <p:cNvSpPr>
            <a:spLocks noGrp="1"/>
          </p:cNvSpPr>
          <p:nvPr>
            <p:ph idx="1"/>
          </p:nvPr>
        </p:nvSpPr>
        <p:spPr>
          <a:xfrm>
            <a:off x="508043" y="1963082"/>
            <a:ext cx="8534400" cy="3615267"/>
          </a:xfrm>
        </p:spPr>
        <p:txBody>
          <a:bodyPr/>
          <a:lstStyle/>
          <a:p>
            <a:r>
              <a:rPr lang="en-GB"/>
              <a:t>We made videos about the rights. These have been shared on Class Dojo.</a:t>
            </a:r>
          </a:p>
          <a:p>
            <a:pPr>
              <a:buClr>
                <a:srgbClr val="FFFFFF"/>
              </a:buClr>
            </a:pPr>
            <a:r>
              <a:rPr lang="en-GB"/>
              <a:t>We did a class assembly about the class rights.</a:t>
            </a:r>
          </a:p>
          <a:p>
            <a:pPr>
              <a:buClr>
                <a:srgbClr val="FFFFFF"/>
              </a:buClr>
            </a:pPr>
            <a:endParaRPr lang="en-GB"/>
          </a:p>
          <a:p>
            <a:pPr>
              <a:buClr>
                <a:srgbClr val="FFFFFF"/>
              </a:buClr>
            </a:pPr>
            <a:r>
              <a:rPr lang="en-GB" sz="2400" b="1"/>
              <a:t>This year I-Rights have made sure everyone knows the rights. We are now ready for our Gold assessment. </a:t>
            </a:r>
            <a:endParaRPr lang="en-GB"/>
          </a:p>
        </p:txBody>
      </p:sp>
      <p:pic>
        <p:nvPicPr>
          <p:cNvPr id="4" name="Picture 3">
            <a:extLst>
              <a:ext uri="{FF2B5EF4-FFF2-40B4-BE49-F238E27FC236}">
                <a16:creationId xmlns:a16="http://schemas.microsoft.com/office/drawing/2014/main" id="{DA95D4E3-16AF-48EF-9037-45FAF3E5C314}"/>
              </a:ext>
            </a:extLst>
          </p:cNvPr>
          <p:cNvPicPr>
            <a:picLocks noChangeAspect="1"/>
          </p:cNvPicPr>
          <p:nvPr/>
        </p:nvPicPr>
        <p:blipFill>
          <a:blip r:embed="rId2"/>
          <a:stretch>
            <a:fillRect/>
          </a:stretch>
        </p:blipFill>
        <p:spPr>
          <a:xfrm>
            <a:off x="10289883" y="0"/>
            <a:ext cx="1902117" cy="1963082"/>
          </a:xfrm>
          <a:prstGeom prst="rect">
            <a:avLst/>
          </a:prstGeom>
        </p:spPr>
      </p:pic>
    </p:spTree>
    <p:extLst>
      <p:ext uri="{BB962C8B-B14F-4D97-AF65-F5344CB8AC3E}">
        <p14:creationId xmlns:p14="http://schemas.microsoft.com/office/powerpoint/2010/main" val="28857760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B9EED-1193-4E53-BDEE-967C015E5967}"/>
              </a:ext>
            </a:extLst>
          </p:cNvPr>
          <p:cNvSpPr>
            <a:spLocks noGrp="1"/>
          </p:cNvSpPr>
          <p:nvPr>
            <p:ph type="title"/>
          </p:nvPr>
        </p:nvSpPr>
        <p:spPr>
          <a:xfrm>
            <a:off x="533210" y="309615"/>
            <a:ext cx="8534400" cy="1507067"/>
          </a:xfrm>
        </p:spPr>
        <p:txBody>
          <a:bodyPr/>
          <a:lstStyle/>
          <a:p>
            <a:r>
              <a:rPr lang="en-GB"/>
              <a:t>We carried out a review of the year</a:t>
            </a:r>
          </a:p>
        </p:txBody>
      </p:sp>
      <p:pic>
        <p:nvPicPr>
          <p:cNvPr id="4" name="Picture 3">
            <a:extLst>
              <a:ext uri="{FF2B5EF4-FFF2-40B4-BE49-F238E27FC236}">
                <a16:creationId xmlns:a16="http://schemas.microsoft.com/office/drawing/2014/main" id="{CACF9EE9-C33E-4E86-A251-95847B6F2C0C}"/>
              </a:ext>
            </a:extLst>
          </p:cNvPr>
          <p:cNvPicPr>
            <a:picLocks noChangeAspect="1"/>
          </p:cNvPicPr>
          <p:nvPr/>
        </p:nvPicPr>
        <p:blipFill>
          <a:blip r:embed="rId2"/>
          <a:stretch>
            <a:fillRect/>
          </a:stretch>
        </p:blipFill>
        <p:spPr>
          <a:xfrm>
            <a:off x="10295476" y="-10486"/>
            <a:ext cx="1902117" cy="1963082"/>
          </a:xfrm>
          <a:prstGeom prst="rect">
            <a:avLst/>
          </a:prstGeom>
        </p:spPr>
      </p:pic>
      <p:pic>
        <p:nvPicPr>
          <p:cNvPr id="6" name="Picture 5">
            <a:extLst>
              <a:ext uri="{FF2B5EF4-FFF2-40B4-BE49-F238E27FC236}">
                <a16:creationId xmlns:a16="http://schemas.microsoft.com/office/drawing/2014/main" id="{EA7B9431-2601-4392-942E-225ED1D1D0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524808">
            <a:off x="4582685" y="2144934"/>
            <a:ext cx="4673022" cy="3504767"/>
          </a:xfrm>
          <a:prstGeom prst="rect">
            <a:avLst/>
          </a:prstGeom>
        </p:spPr>
      </p:pic>
      <p:sp>
        <p:nvSpPr>
          <p:cNvPr id="8" name="TextBox 7">
            <a:extLst>
              <a:ext uri="{FF2B5EF4-FFF2-40B4-BE49-F238E27FC236}">
                <a16:creationId xmlns:a16="http://schemas.microsoft.com/office/drawing/2014/main" id="{BD8D426A-0691-4ED4-B1A0-F155510536C9}"/>
              </a:ext>
            </a:extLst>
          </p:cNvPr>
          <p:cNvSpPr txBox="1"/>
          <p:nvPr/>
        </p:nvSpPr>
        <p:spPr>
          <a:xfrm>
            <a:off x="539935" y="1926758"/>
            <a:ext cx="3771360" cy="830997"/>
          </a:xfrm>
          <a:prstGeom prst="rect">
            <a:avLst/>
          </a:prstGeom>
          <a:noFill/>
        </p:spPr>
        <p:txBody>
          <a:bodyPr wrap="square" rtlCol="0">
            <a:spAutoFit/>
          </a:bodyPr>
          <a:lstStyle/>
          <a:p>
            <a:r>
              <a:rPr lang="en-GB" sz="2400"/>
              <a:t>What is great about Meadowlane?</a:t>
            </a:r>
          </a:p>
        </p:txBody>
      </p:sp>
    </p:spTree>
    <p:extLst>
      <p:ext uri="{BB962C8B-B14F-4D97-AF65-F5344CB8AC3E}">
        <p14:creationId xmlns:p14="http://schemas.microsoft.com/office/powerpoint/2010/main" val="15231204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4D582-0305-4F33-A61F-DD3F7FAD6411}"/>
              </a:ext>
            </a:extLst>
          </p:cNvPr>
          <p:cNvSpPr>
            <a:spLocks noGrp="1"/>
          </p:cNvSpPr>
          <p:nvPr>
            <p:ph type="title"/>
          </p:nvPr>
        </p:nvSpPr>
        <p:spPr>
          <a:xfrm>
            <a:off x="482876" y="228007"/>
            <a:ext cx="8534400" cy="1507067"/>
          </a:xfrm>
        </p:spPr>
        <p:txBody>
          <a:bodyPr>
            <a:normAutofit fontScale="90000"/>
          </a:bodyPr>
          <a:lstStyle/>
          <a:p>
            <a:r>
              <a:rPr lang="en-GB"/>
              <a:t>We created a diamond nine of the top nine things about </a:t>
            </a:r>
            <a:r>
              <a:rPr lang="en-GB" err="1"/>
              <a:t>meadowlane</a:t>
            </a:r>
            <a:endParaRPr lang="en-GB"/>
          </a:p>
        </p:txBody>
      </p:sp>
      <p:pic>
        <p:nvPicPr>
          <p:cNvPr id="4" name="Picture 3">
            <a:extLst>
              <a:ext uri="{FF2B5EF4-FFF2-40B4-BE49-F238E27FC236}">
                <a16:creationId xmlns:a16="http://schemas.microsoft.com/office/drawing/2014/main" id="{1BE44BA0-E65C-443F-9282-030FEA73BF6F}"/>
              </a:ext>
            </a:extLst>
          </p:cNvPr>
          <p:cNvPicPr>
            <a:picLocks noChangeAspect="1"/>
          </p:cNvPicPr>
          <p:nvPr/>
        </p:nvPicPr>
        <p:blipFill>
          <a:blip r:embed="rId2"/>
          <a:stretch>
            <a:fillRect/>
          </a:stretch>
        </p:blipFill>
        <p:spPr>
          <a:xfrm>
            <a:off x="10289883" y="0"/>
            <a:ext cx="1902117" cy="1963082"/>
          </a:xfrm>
          <a:prstGeom prst="rect">
            <a:avLst/>
          </a:prstGeom>
        </p:spPr>
      </p:pic>
      <p:pic>
        <p:nvPicPr>
          <p:cNvPr id="6" name="Picture 5">
            <a:extLst>
              <a:ext uri="{FF2B5EF4-FFF2-40B4-BE49-F238E27FC236}">
                <a16:creationId xmlns:a16="http://schemas.microsoft.com/office/drawing/2014/main" id="{BF499BF3-D854-4410-971F-65702C7C82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617169" y="2201267"/>
            <a:ext cx="4957660" cy="3718245"/>
          </a:xfrm>
          <a:prstGeom prst="rect">
            <a:avLst/>
          </a:prstGeom>
        </p:spPr>
      </p:pic>
    </p:spTree>
    <p:extLst>
      <p:ext uri="{BB962C8B-B14F-4D97-AF65-F5344CB8AC3E}">
        <p14:creationId xmlns:p14="http://schemas.microsoft.com/office/powerpoint/2010/main" val="42422155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BF460-BD6C-470A-B111-C963A52282B9}"/>
              </a:ext>
            </a:extLst>
          </p:cNvPr>
          <p:cNvSpPr>
            <a:spLocks noGrp="1"/>
          </p:cNvSpPr>
          <p:nvPr>
            <p:ph type="title"/>
          </p:nvPr>
        </p:nvSpPr>
        <p:spPr/>
        <p:txBody>
          <a:bodyPr/>
          <a:lstStyle/>
          <a:p>
            <a:r>
              <a:rPr lang="en-GB"/>
              <a:t>We reviewed the school’s work</a:t>
            </a:r>
          </a:p>
        </p:txBody>
      </p:sp>
      <p:pic>
        <p:nvPicPr>
          <p:cNvPr id="6" name="Content Placeholder 5">
            <a:extLst>
              <a:ext uri="{FF2B5EF4-FFF2-40B4-BE49-F238E27FC236}">
                <a16:creationId xmlns:a16="http://schemas.microsoft.com/office/drawing/2014/main" id="{4772B9EE-7AF9-4D72-B906-16172948C53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1934867" y="813412"/>
            <a:ext cx="4152684" cy="3114512"/>
          </a:xfrm>
        </p:spPr>
      </p:pic>
      <p:pic>
        <p:nvPicPr>
          <p:cNvPr id="4" name="Picture 3">
            <a:extLst>
              <a:ext uri="{FF2B5EF4-FFF2-40B4-BE49-F238E27FC236}">
                <a16:creationId xmlns:a16="http://schemas.microsoft.com/office/drawing/2014/main" id="{2C0AC19A-BD47-410D-AAE2-6C61657AD5FE}"/>
              </a:ext>
            </a:extLst>
          </p:cNvPr>
          <p:cNvPicPr>
            <a:picLocks noChangeAspect="1"/>
          </p:cNvPicPr>
          <p:nvPr/>
        </p:nvPicPr>
        <p:blipFill>
          <a:blip r:embed="rId3"/>
          <a:stretch>
            <a:fillRect/>
          </a:stretch>
        </p:blipFill>
        <p:spPr>
          <a:xfrm>
            <a:off x="10289883" y="0"/>
            <a:ext cx="1902117" cy="1963082"/>
          </a:xfrm>
          <a:prstGeom prst="rect">
            <a:avLst/>
          </a:prstGeom>
        </p:spPr>
      </p:pic>
      <p:pic>
        <p:nvPicPr>
          <p:cNvPr id="8" name="Picture 7">
            <a:extLst>
              <a:ext uri="{FF2B5EF4-FFF2-40B4-BE49-F238E27FC236}">
                <a16:creationId xmlns:a16="http://schemas.microsoft.com/office/drawing/2014/main" id="{A90BC811-867F-4022-BA55-D70F8C9BAF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585014" y="756538"/>
            <a:ext cx="4152685" cy="3114514"/>
          </a:xfrm>
          <a:prstGeom prst="rect">
            <a:avLst/>
          </a:prstGeom>
        </p:spPr>
      </p:pic>
    </p:spTree>
    <p:extLst>
      <p:ext uri="{BB962C8B-B14F-4D97-AF65-F5344CB8AC3E}">
        <p14:creationId xmlns:p14="http://schemas.microsoft.com/office/powerpoint/2010/main" val="30212268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1EB785-1774-40B7-9007-10CB760D8593}"/>
              </a:ext>
            </a:extLst>
          </p:cNvPr>
          <p:cNvPicPr>
            <a:picLocks noChangeAspect="1"/>
          </p:cNvPicPr>
          <p:nvPr/>
        </p:nvPicPr>
        <p:blipFill>
          <a:blip r:embed="rId2"/>
          <a:stretch>
            <a:fillRect/>
          </a:stretch>
        </p:blipFill>
        <p:spPr>
          <a:xfrm>
            <a:off x="10289883" y="0"/>
            <a:ext cx="1902117" cy="1963082"/>
          </a:xfrm>
          <a:prstGeom prst="rect">
            <a:avLst/>
          </a:prstGeom>
        </p:spPr>
      </p:pic>
      <p:pic>
        <p:nvPicPr>
          <p:cNvPr id="5" name="Picture 4">
            <a:extLst>
              <a:ext uri="{FF2B5EF4-FFF2-40B4-BE49-F238E27FC236}">
                <a16:creationId xmlns:a16="http://schemas.microsoft.com/office/drawing/2014/main" id="{9232EEEC-D42A-43A8-896B-046471C69A3D}"/>
              </a:ext>
            </a:extLst>
          </p:cNvPr>
          <p:cNvPicPr>
            <a:picLocks noChangeAspect="1"/>
          </p:cNvPicPr>
          <p:nvPr/>
        </p:nvPicPr>
        <p:blipFill>
          <a:blip r:embed="rId3"/>
          <a:stretch>
            <a:fillRect/>
          </a:stretch>
        </p:blipFill>
        <p:spPr>
          <a:xfrm>
            <a:off x="386867" y="313982"/>
            <a:ext cx="4997611" cy="3746289"/>
          </a:xfrm>
          <a:prstGeom prst="rect">
            <a:avLst/>
          </a:prstGeom>
        </p:spPr>
      </p:pic>
      <p:pic>
        <p:nvPicPr>
          <p:cNvPr id="7" name="Picture 6">
            <a:extLst>
              <a:ext uri="{FF2B5EF4-FFF2-40B4-BE49-F238E27FC236}">
                <a16:creationId xmlns:a16="http://schemas.microsoft.com/office/drawing/2014/main" id="{042D9473-FF78-488F-9127-B82FAA92A6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137672" y="1661137"/>
            <a:ext cx="5399015" cy="4039824"/>
          </a:xfrm>
          <a:prstGeom prst="rect">
            <a:avLst/>
          </a:prstGeom>
        </p:spPr>
      </p:pic>
      <p:sp>
        <p:nvSpPr>
          <p:cNvPr id="8" name="TextBox 7">
            <a:extLst>
              <a:ext uri="{FF2B5EF4-FFF2-40B4-BE49-F238E27FC236}">
                <a16:creationId xmlns:a16="http://schemas.microsoft.com/office/drawing/2014/main" id="{EE968BC2-3A0F-49C7-9593-36F2C180FE16}"/>
              </a:ext>
            </a:extLst>
          </p:cNvPr>
          <p:cNvSpPr txBox="1"/>
          <p:nvPr/>
        </p:nvSpPr>
        <p:spPr>
          <a:xfrm>
            <a:off x="478172" y="4764343"/>
            <a:ext cx="5075340" cy="830997"/>
          </a:xfrm>
          <a:prstGeom prst="rect">
            <a:avLst/>
          </a:prstGeom>
          <a:noFill/>
        </p:spPr>
        <p:txBody>
          <a:bodyPr wrap="square" rtlCol="0">
            <a:spAutoFit/>
          </a:bodyPr>
          <a:lstStyle/>
          <a:p>
            <a:r>
              <a:rPr lang="en-GB" sz="2400"/>
              <a:t>And we suggested ideas for next year…</a:t>
            </a:r>
          </a:p>
        </p:txBody>
      </p:sp>
    </p:spTree>
    <p:extLst>
      <p:ext uri="{BB962C8B-B14F-4D97-AF65-F5344CB8AC3E}">
        <p14:creationId xmlns:p14="http://schemas.microsoft.com/office/powerpoint/2010/main" val="39392239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7BC91-1B50-40A0-8A0D-7E09458E3240}"/>
              </a:ext>
            </a:extLst>
          </p:cNvPr>
          <p:cNvSpPr>
            <a:spLocks noGrp="1"/>
          </p:cNvSpPr>
          <p:nvPr>
            <p:ph type="title"/>
          </p:nvPr>
        </p:nvSpPr>
        <p:spPr>
          <a:xfrm>
            <a:off x="323485" y="410283"/>
            <a:ext cx="8534400" cy="1507067"/>
          </a:xfrm>
        </p:spPr>
        <p:txBody>
          <a:bodyPr/>
          <a:lstStyle/>
          <a:p>
            <a:r>
              <a:rPr lang="en-GB"/>
              <a:t>New groups for September:</a:t>
            </a:r>
          </a:p>
        </p:txBody>
      </p:sp>
      <p:sp>
        <p:nvSpPr>
          <p:cNvPr id="3" name="Content Placeholder 2">
            <a:extLst>
              <a:ext uri="{FF2B5EF4-FFF2-40B4-BE49-F238E27FC236}">
                <a16:creationId xmlns:a16="http://schemas.microsoft.com/office/drawing/2014/main" id="{0DDF27E7-A95B-49E3-9EBF-BC9E28D60115}"/>
              </a:ext>
            </a:extLst>
          </p:cNvPr>
          <p:cNvSpPr>
            <a:spLocks noGrp="1"/>
          </p:cNvSpPr>
          <p:nvPr>
            <p:ph idx="1"/>
          </p:nvPr>
        </p:nvSpPr>
        <p:spPr>
          <a:xfrm>
            <a:off x="1828800" y="1826703"/>
            <a:ext cx="8534400" cy="3615267"/>
          </a:xfrm>
        </p:spPr>
        <p:txBody>
          <a:bodyPr/>
          <a:lstStyle/>
          <a:p>
            <a:r>
              <a:rPr lang="en-GB"/>
              <a:t>Years 1 and 2 will be our ‘Eco-Warriors’</a:t>
            </a:r>
          </a:p>
          <a:p>
            <a:r>
              <a:rPr lang="en-GB" err="1"/>
              <a:t>Dosbarth</a:t>
            </a:r>
            <a:r>
              <a:rPr lang="en-GB"/>
              <a:t> Clun will be our ‘Green Team’</a:t>
            </a:r>
          </a:p>
          <a:p>
            <a:r>
              <a:rPr lang="en-GB" err="1"/>
              <a:t>Dosbarth</a:t>
            </a:r>
            <a:r>
              <a:rPr lang="en-GB"/>
              <a:t> Rhymney will be our ‘Nurture Champions’</a:t>
            </a:r>
          </a:p>
          <a:p>
            <a:r>
              <a:rPr lang="en-GB" err="1"/>
              <a:t>Dosbarth</a:t>
            </a:r>
            <a:r>
              <a:rPr lang="en-GB"/>
              <a:t> </a:t>
            </a:r>
            <a:r>
              <a:rPr lang="en-GB" err="1"/>
              <a:t>Usk</a:t>
            </a:r>
            <a:r>
              <a:rPr lang="en-GB"/>
              <a:t> will be our ‘Healthy School Team’</a:t>
            </a:r>
          </a:p>
          <a:p>
            <a:r>
              <a:rPr lang="en-GB" err="1"/>
              <a:t>Dosbarth</a:t>
            </a:r>
            <a:r>
              <a:rPr lang="en-GB"/>
              <a:t> Severn will be our ‘Children’s Rights Champions’</a:t>
            </a:r>
          </a:p>
          <a:p>
            <a:r>
              <a:rPr lang="en-GB" err="1"/>
              <a:t>Dosbarth</a:t>
            </a:r>
            <a:r>
              <a:rPr lang="en-GB"/>
              <a:t> Dee will be our ‘</a:t>
            </a:r>
            <a:r>
              <a:rPr lang="en-GB" err="1"/>
              <a:t>Criw</a:t>
            </a:r>
            <a:r>
              <a:rPr lang="en-GB"/>
              <a:t> </a:t>
            </a:r>
            <a:r>
              <a:rPr lang="en-GB" err="1"/>
              <a:t>Cymraeg</a:t>
            </a:r>
            <a:r>
              <a:rPr lang="en-GB"/>
              <a:t>’</a:t>
            </a:r>
          </a:p>
          <a:p>
            <a:r>
              <a:rPr lang="en-GB" err="1"/>
              <a:t>Dosbarth</a:t>
            </a:r>
            <a:r>
              <a:rPr lang="en-GB"/>
              <a:t> </a:t>
            </a:r>
            <a:r>
              <a:rPr lang="en-GB" err="1"/>
              <a:t>Ogmore</a:t>
            </a:r>
            <a:r>
              <a:rPr lang="en-GB"/>
              <a:t> will be our ‘Tech Support’</a:t>
            </a:r>
          </a:p>
          <a:p>
            <a:endParaRPr lang="en-GB"/>
          </a:p>
        </p:txBody>
      </p:sp>
      <p:pic>
        <p:nvPicPr>
          <p:cNvPr id="4" name="Picture 3">
            <a:extLst>
              <a:ext uri="{FF2B5EF4-FFF2-40B4-BE49-F238E27FC236}">
                <a16:creationId xmlns:a16="http://schemas.microsoft.com/office/drawing/2014/main" id="{8B97331F-32BF-4606-BDB4-6FF420A1F6A2}"/>
              </a:ext>
            </a:extLst>
          </p:cNvPr>
          <p:cNvPicPr>
            <a:picLocks noChangeAspect="1"/>
          </p:cNvPicPr>
          <p:nvPr/>
        </p:nvPicPr>
        <p:blipFill>
          <a:blip r:embed="rId2"/>
          <a:stretch>
            <a:fillRect/>
          </a:stretch>
        </p:blipFill>
        <p:spPr>
          <a:xfrm>
            <a:off x="10289883" y="0"/>
            <a:ext cx="1902117" cy="1963082"/>
          </a:xfrm>
          <a:prstGeom prst="rect">
            <a:avLst/>
          </a:prstGeom>
        </p:spPr>
      </p:pic>
    </p:spTree>
    <p:extLst>
      <p:ext uri="{BB962C8B-B14F-4D97-AF65-F5344CB8AC3E}">
        <p14:creationId xmlns:p14="http://schemas.microsoft.com/office/powerpoint/2010/main" val="38510837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2A654-F972-420E-A303-12EFB45ED464}"/>
              </a:ext>
            </a:extLst>
          </p:cNvPr>
          <p:cNvSpPr>
            <a:spLocks noGrp="1"/>
          </p:cNvSpPr>
          <p:nvPr>
            <p:ph type="title"/>
          </p:nvPr>
        </p:nvSpPr>
        <p:spPr>
          <a:xfrm>
            <a:off x="751324" y="228007"/>
            <a:ext cx="8534400" cy="1507067"/>
          </a:xfrm>
        </p:spPr>
        <p:txBody>
          <a:bodyPr/>
          <a:lstStyle/>
          <a:p>
            <a:r>
              <a:rPr lang="en-GB"/>
              <a:t>I-Voice 2023 - 2024</a:t>
            </a:r>
          </a:p>
        </p:txBody>
      </p:sp>
      <p:sp>
        <p:nvSpPr>
          <p:cNvPr id="3" name="Content Placeholder 2">
            <a:extLst>
              <a:ext uri="{FF2B5EF4-FFF2-40B4-BE49-F238E27FC236}">
                <a16:creationId xmlns:a16="http://schemas.microsoft.com/office/drawing/2014/main" id="{546F8763-B8C8-4E9B-A143-96FF0361406A}"/>
              </a:ext>
            </a:extLst>
          </p:cNvPr>
          <p:cNvSpPr>
            <a:spLocks noGrp="1"/>
          </p:cNvSpPr>
          <p:nvPr>
            <p:ph idx="1"/>
          </p:nvPr>
        </p:nvSpPr>
        <p:spPr/>
        <p:txBody>
          <a:bodyPr/>
          <a:lstStyle/>
          <a:p>
            <a:r>
              <a:rPr lang="en-GB"/>
              <a:t>One representative from each class</a:t>
            </a:r>
          </a:p>
          <a:p>
            <a:r>
              <a:rPr lang="en-GB"/>
              <a:t>Will you apply to be on our I-Voice next year?</a:t>
            </a:r>
          </a:p>
        </p:txBody>
      </p:sp>
      <p:pic>
        <p:nvPicPr>
          <p:cNvPr id="4" name="Picture 3">
            <a:extLst>
              <a:ext uri="{FF2B5EF4-FFF2-40B4-BE49-F238E27FC236}">
                <a16:creationId xmlns:a16="http://schemas.microsoft.com/office/drawing/2014/main" id="{5C67F97D-57D0-48F7-8E7F-39BB31A5E860}"/>
              </a:ext>
            </a:extLst>
          </p:cNvPr>
          <p:cNvPicPr>
            <a:picLocks noChangeAspect="1"/>
          </p:cNvPicPr>
          <p:nvPr/>
        </p:nvPicPr>
        <p:blipFill>
          <a:blip r:embed="rId2"/>
          <a:stretch>
            <a:fillRect/>
          </a:stretch>
        </p:blipFill>
        <p:spPr>
          <a:xfrm>
            <a:off x="10289883" y="0"/>
            <a:ext cx="1902117" cy="1963082"/>
          </a:xfrm>
          <a:prstGeom prst="rect">
            <a:avLst/>
          </a:prstGeom>
        </p:spPr>
      </p:pic>
    </p:spTree>
    <p:extLst>
      <p:ext uri="{BB962C8B-B14F-4D97-AF65-F5344CB8AC3E}">
        <p14:creationId xmlns:p14="http://schemas.microsoft.com/office/powerpoint/2010/main" val="27750431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99BF1-10E9-46DD-8844-04888143AEEF}"/>
              </a:ext>
            </a:extLst>
          </p:cNvPr>
          <p:cNvSpPr>
            <a:spLocks noGrp="1"/>
          </p:cNvSpPr>
          <p:nvPr>
            <p:ph type="ctrTitle"/>
          </p:nvPr>
        </p:nvSpPr>
        <p:spPr/>
        <p:txBody>
          <a:bodyPr/>
          <a:lstStyle/>
          <a:p>
            <a:r>
              <a:rPr lang="en-GB" b="1" i="1" u="sng"/>
              <a:t>What </a:t>
            </a:r>
            <a:r>
              <a:rPr lang="en-GB" b="1" i="1" u="sng" err="1"/>
              <a:t>i</a:t>
            </a:r>
            <a:r>
              <a:rPr lang="en-GB" b="1" i="1" u="sng"/>
              <a:t>-global have achieved this year</a:t>
            </a:r>
          </a:p>
        </p:txBody>
      </p:sp>
      <p:sp>
        <p:nvSpPr>
          <p:cNvPr id="3" name="Subtitle 2">
            <a:extLst>
              <a:ext uri="{FF2B5EF4-FFF2-40B4-BE49-F238E27FC236}">
                <a16:creationId xmlns:a16="http://schemas.microsoft.com/office/drawing/2014/main" id="{4DC15B5F-AA67-4920-9426-F335BE2AC3F3}"/>
              </a:ext>
            </a:extLst>
          </p:cNvPr>
          <p:cNvSpPr>
            <a:spLocks noGrp="1"/>
          </p:cNvSpPr>
          <p:nvPr>
            <p:ph type="subTitle" idx="1"/>
          </p:nvPr>
        </p:nvSpPr>
        <p:spPr/>
        <p:txBody>
          <a:bodyPr/>
          <a:lstStyle/>
          <a:p>
            <a:r>
              <a:rPr lang="en-GB"/>
              <a:t>By Judy and Paige</a:t>
            </a:r>
          </a:p>
        </p:txBody>
      </p:sp>
      <p:pic>
        <p:nvPicPr>
          <p:cNvPr id="4" name="Picture 3">
            <a:extLst>
              <a:ext uri="{FF2B5EF4-FFF2-40B4-BE49-F238E27FC236}">
                <a16:creationId xmlns:a16="http://schemas.microsoft.com/office/drawing/2014/main" id="{2929E19E-A15B-49BC-9A7F-F569C9141FFB}"/>
              </a:ext>
            </a:extLst>
          </p:cNvPr>
          <p:cNvPicPr>
            <a:picLocks noChangeAspect="1"/>
          </p:cNvPicPr>
          <p:nvPr/>
        </p:nvPicPr>
        <p:blipFill>
          <a:blip r:embed="rId2"/>
          <a:stretch>
            <a:fillRect/>
          </a:stretch>
        </p:blipFill>
        <p:spPr>
          <a:xfrm>
            <a:off x="10289883" y="0"/>
            <a:ext cx="1902117" cy="1963082"/>
          </a:xfrm>
          <a:prstGeom prst="rect">
            <a:avLst/>
          </a:prstGeom>
        </p:spPr>
      </p:pic>
    </p:spTree>
    <p:extLst>
      <p:ext uri="{BB962C8B-B14F-4D97-AF65-F5344CB8AC3E}">
        <p14:creationId xmlns:p14="http://schemas.microsoft.com/office/powerpoint/2010/main" val="5012721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982C235-596B-4EC0-A452-EF93E3E26BC7}"/>
              </a:ext>
            </a:extLst>
          </p:cNvPr>
          <p:cNvSpPr txBox="1"/>
          <p:nvPr/>
        </p:nvSpPr>
        <p:spPr>
          <a:xfrm>
            <a:off x="395926" y="103695"/>
            <a:ext cx="7946795" cy="1569660"/>
          </a:xfrm>
          <a:prstGeom prst="rect">
            <a:avLst/>
          </a:prstGeom>
          <a:noFill/>
        </p:spPr>
        <p:txBody>
          <a:bodyPr wrap="square" rtlCol="0">
            <a:spAutoFit/>
          </a:bodyPr>
          <a:lstStyle/>
          <a:p>
            <a:r>
              <a:rPr lang="en-GB" sz="9600" b="1" i="1" u="sng"/>
              <a:t>languages</a:t>
            </a:r>
          </a:p>
        </p:txBody>
      </p:sp>
      <p:sp>
        <p:nvSpPr>
          <p:cNvPr id="4" name="TextBox 3">
            <a:extLst>
              <a:ext uri="{FF2B5EF4-FFF2-40B4-BE49-F238E27FC236}">
                <a16:creationId xmlns:a16="http://schemas.microsoft.com/office/drawing/2014/main" id="{5D4A56D5-6AC5-4451-890C-2EE691A21485}"/>
              </a:ext>
            </a:extLst>
          </p:cNvPr>
          <p:cNvSpPr txBox="1"/>
          <p:nvPr/>
        </p:nvSpPr>
        <p:spPr>
          <a:xfrm>
            <a:off x="490193" y="1976476"/>
            <a:ext cx="10605155" cy="4031873"/>
          </a:xfrm>
          <a:prstGeom prst="rect">
            <a:avLst/>
          </a:prstGeom>
          <a:noFill/>
        </p:spPr>
        <p:txBody>
          <a:bodyPr wrap="square" rtlCol="0">
            <a:spAutoFit/>
          </a:bodyPr>
          <a:lstStyle/>
          <a:p>
            <a:r>
              <a:rPr lang="en-GB" sz="3200"/>
              <a:t>This year </a:t>
            </a:r>
            <a:r>
              <a:rPr lang="en-GB" sz="3200" err="1"/>
              <a:t>i</a:t>
            </a:r>
            <a:r>
              <a:rPr lang="en-GB" sz="3200"/>
              <a:t>-global and </a:t>
            </a:r>
            <a:r>
              <a:rPr lang="en-GB" sz="3200" err="1"/>
              <a:t>Criw</a:t>
            </a:r>
            <a:r>
              <a:rPr lang="en-GB" sz="3200"/>
              <a:t> </a:t>
            </a:r>
            <a:r>
              <a:rPr lang="en-GB" sz="3200" err="1"/>
              <a:t>Cymraeg</a:t>
            </a:r>
            <a:r>
              <a:rPr lang="en-GB" sz="3200"/>
              <a:t> encouraged welsh speaking throughout the school. We also encouraged speaking Spanish and Chinese. The children really loved learning new languages. Every other week we would announce the </a:t>
            </a:r>
            <a:r>
              <a:rPr lang="en-GB" sz="3200" err="1"/>
              <a:t>Browtheg</a:t>
            </a:r>
            <a:r>
              <a:rPr lang="en-GB" sz="3200"/>
              <a:t> </a:t>
            </a:r>
            <a:r>
              <a:rPr lang="en-GB" sz="3200" err="1"/>
              <a:t>yr</a:t>
            </a:r>
            <a:r>
              <a:rPr lang="en-GB" sz="3200"/>
              <a:t> </a:t>
            </a:r>
            <a:r>
              <a:rPr lang="en-GB" sz="3200" err="1"/>
              <a:t>wthnos</a:t>
            </a:r>
            <a:r>
              <a:rPr lang="en-GB" sz="3200"/>
              <a:t>  (welsh word/sentence of the week)</a:t>
            </a:r>
          </a:p>
          <a:p>
            <a:endParaRPr lang="en-GB" sz="3200"/>
          </a:p>
          <a:p>
            <a:r>
              <a:rPr lang="en-GB" sz="3200" b="1"/>
              <a:t>We achieved our </a:t>
            </a:r>
            <a:r>
              <a:rPr lang="en-GB" sz="3200" b="1" err="1"/>
              <a:t>Siarter</a:t>
            </a:r>
            <a:r>
              <a:rPr lang="en-GB" sz="3200" b="1"/>
              <a:t> </a:t>
            </a:r>
            <a:r>
              <a:rPr lang="en-GB" sz="3200" b="1" err="1"/>
              <a:t>Iaith</a:t>
            </a:r>
            <a:r>
              <a:rPr lang="en-GB" sz="3200" b="1"/>
              <a:t> Bronze Award!!!</a:t>
            </a:r>
          </a:p>
        </p:txBody>
      </p:sp>
      <p:pic>
        <p:nvPicPr>
          <p:cNvPr id="2" name="Picture 1">
            <a:extLst>
              <a:ext uri="{FF2B5EF4-FFF2-40B4-BE49-F238E27FC236}">
                <a16:creationId xmlns:a16="http://schemas.microsoft.com/office/drawing/2014/main" id="{A69B49CE-7E26-442A-87C6-7A3F73500645}"/>
              </a:ext>
            </a:extLst>
          </p:cNvPr>
          <p:cNvPicPr>
            <a:picLocks noChangeAspect="1"/>
          </p:cNvPicPr>
          <p:nvPr/>
        </p:nvPicPr>
        <p:blipFill>
          <a:blip r:embed="rId2"/>
          <a:stretch>
            <a:fillRect/>
          </a:stretch>
        </p:blipFill>
        <p:spPr>
          <a:xfrm>
            <a:off x="10289883" y="-22259"/>
            <a:ext cx="1902117" cy="1963082"/>
          </a:xfrm>
          <a:prstGeom prst="rect">
            <a:avLst/>
          </a:prstGeom>
        </p:spPr>
      </p:pic>
    </p:spTree>
    <p:extLst>
      <p:ext uri="{BB962C8B-B14F-4D97-AF65-F5344CB8AC3E}">
        <p14:creationId xmlns:p14="http://schemas.microsoft.com/office/powerpoint/2010/main" val="21305700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F245BD5-52AC-4CB2-B168-6545717F47F6}"/>
              </a:ext>
            </a:extLst>
          </p:cNvPr>
          <p:cNvSpPr txBox="1"/>
          <p:nvPr/>
        </p:nvSpPr>
        <p:spPr>
          <a:xfrm>
            <a:off x="226244" y="-103695"/>
            <a:ext cx="10916239" cy="1446550"/>
          </a:xfrm>
          <a:prstGeom prst="rect">
            <a:avLst/>
          </a:prstGeom>
          <a:noFill/>
        </p:spPr>
        <p:txBody>
          <a:bodyPr wrap="square" rtlCol="0">
            <a:spAutoFit/>
          </a:bodyPr>
          <a:lstStyle/>
          <a:p>
            <a:r>
              <a:rPr lang="en-GB" sz="8800" b="1" i="1" u="sng"/>
              <a:t>environment</a:t>
            </a:r>
          </a:p>
        </p:txBody>
      </p:sp>
      <p:sp>
        <p:nvSpPr>
          <p:cNvPr id="3" name="TextBox 2">
            <a:extLst>
              <a:ext uri="{FF2B5EF4-FFF2-40B4-BE49-F238E27FC236}">
                <a16:creationId xmlns:a16="http://schemas.microsoft.com/office/drawing/2014/main" id="{E4CDC2D7-A1F3-4CD3-8C2D-72BA2F8F6C41}"/>
              </a:ext>
            </a:extLst>
          </p:cNvPr>
          <p:cNvSpPr txBox="1"/>
          <p:nvPr/>
        </p:nvSpPr>
        <p:spPr>
          <a:xfrm>
            <a:off x="414780" y="1979629"/>
            <a:ext cx="10916238" cy="4401205"/>
          </a:xfrm>
          <a:prstGeom prst="rect">
            <a:avLst/>
          </a:prstGeom>
          <a:noFill/>
        </p:spPr>
        <p:txBody>
          <a:bodyPr wrap="square" rtlCol="0">
            <a:spAutoFit/>
          </a:bodyPr>
          <a:lstStyle/>
          <a:p>
            <a:r>
              <a:rPr lang="en-GB" sz="2800"/>
              <a:t>The older years and younger years both did litter picking. </a:t>
            </a:r>
          </a:p>
          <a:p>
            <a:r>
              <a:rPr lang="en-GB" sz="2800"/>
              <a:t>We also made posters about keeping our environment clean. We also do bin checks where we go through the bins and every other week we would announce the best bin of the week. </a:t>
            </a:r>
          </a:p>
          <a:p>
            <a:r>
              <a:rPr lang="en-GB" sz="2800"/>
              <a:t>On top of that we made little pictures to show what goes in what bin.</a:t>
            </a:r>
          </a:p>
          <a:p>
            <a:endParaRPr lang="en-GB" sz="2800"/>
          </a:p>
          <a:p>
            <a:r>
              <a:rPr lang="en-GB" sz="2800" b="1"/>
              <a:t>We have helped everyone in Meadowlane to look after the environment!!!</a:t>
            </a:r>
          </a:p>
        </p:txBody>
      </p:sp>
      <p:pic>
        <p:nvPicPr>
          <p:cNvPr id="4" name="Picture 3">
            <a:extLst>
              <a:ext uri="{FF2B5EF4-FFF2-40B4-BE49-F238E27FC236}">
                <a16:creationId xmlns:a16="http://schemas.microsoft.com/office/drawing/2014/main" id="{1A4DE7CD-38E8-46C6-A2F9-26DBEED498DE}"/>
              </a:ext>
            </a:extLst>
          </p:cNvPr>
          <p:cNvPicPr>
            <a:picLocks noChangeAspect="1"/>
          </p:cNvPicPr>
          <p:nvPr/>
        </p:nvPicPr>
        <p:blipFill>
          <a:blip r:embed="rId2"/>
          <a:stretch>
            <a:fillRect/>
          </a:stretch>
        </p:blipFill>
        <p:spPr>
          <a:xfrm>
            <a:off x="10289883" y="0"/>
            <a:ext cx="1902117" cy="1963082"/>
          </a:xfrm>
          <a:prstGeom prst="rect">
            <a:avLst/>
          </a:prstGeom>
        </p:spPr>
      </p:pic>
    </p:spTree>
    <p:extLst>
      <p:ext uri="{BB962C8B-B14F-4D97-AF65-F5344CB8AC3E}">
        <p14:creationId xmlns:p14="http://schemas.microsoft.com/office/powerpoint/2010/main" val="21089383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167E54-DC3D-4571-B3E1-1088633F30D4}"/>
              </a:ext>
            </a:extLst>
          </p:cNvPr>
          <p:cNvSpPr txBox="1"/>
          <p:nvPr/>
        </p:nvSpPr>
        <p:spPr>
          <a:xfrm>
            <a:off x="116264" y="150829"/>
            <a:ext cx="12075736" cy="1323439"/>
          </a:xfrm>
          <a:prstGeom prst="rect">
            <a:avLst/>
          </a:prstGeom>
          <a:noFill/>
        </p:spPr>
        <p:txBody>
          <a:bodyPr wrap="square" rtlCol="0">
            <a:spAutoFit/>
          </a:bodyPr>
          <a:lstStyle/>
          <a:p>
            <a:r>
              <a:rPr lang="en-GB" sz="8000" b="1" i="1" u="sng"/>
              <a:t>Travelling</a:t>
            </a:r>
            <a:r>
              <a:rPr lang="en-GB"/>
              <a:t> </a:t>
            </a:r>
          </a:p>
        </p:txBody>
      </p:sp>
      <p:sp>
        <p:nvSpPr>
          <p:cNvPr id="3" name="TextBox 2">
            <a:extLst>
              <a:ext uri="{FF2B5EF4-FFF2-40B4-BE49-F238E27FC236}">
                <a16:creationId xmlns:a16="http://schemas.microsoft.com/office/drawing/2014/main" id="{BDDEE46D-D7F2-4815-BAB4-FDBB3685978E}"/>
              </a:ext>
            </a:extLst>
          </p:cNvPr>
          <p:cNvSpPr txBox="1"/>
          <p:nvPr/>
        </p:nvSpPr>
        <p:spPr>
          <a:xfrm>
            <a:off x="612742" y="2168165"/>
            <a:ext cx="11425287" cy="3539430"/>
          </a:xfrm>
          <a:prstGeom prst="rect">
            <a:avLst/>
          </a:prstGeom>
          <a:noFill/>
        </p:spPr>
        <p:txBody>
          <a:bodyPr wrap="square" rtlCol="0">
            <a:spAutoFit/>
          </a:bodyPr>
          <a:lstStyle/>
          <a:p>
            <a:r>
              <a:rPr lang="en-GB" sz="2800" err="1"/>
              <a:t>i</a:t>
            </a:r>
            <a:r>
              <a:rPr lang="en-GB" sz="2800"/>
              <a:t>-link linked us with other countries and we decided to travel to all the 3 countries Sweden, Spain and Poland. We had 4 children from year 6 go to the other countries. </a:t>
            </a:r>
          </a:p>
          <a:p>
            <a:endParaRPr lang="en-GB" sz="2800"/>
          </a:p>
          <a:p>
            <a:r>
              <a:rPr lang="en-GB" sz="2800"/>
              <a:t>After we visited them they visited us and had a tour of our school.</a:t>
            </a:r>
          </a:p>
          <a:p>
            <a:endParaRPr lang="en-GB" sz="2800"/>
          </a:p>
          <a:p>
            <a:r>
              <a:rPr lang="en-GB" sz="2800" b="1"/>
              <a:t>It is really interesting learning what life is like in other countries!!!</a:t>
            </a:r>
          </a:p>
        </p:txBody>
      </p:sp>
      <p:pic>
        <p:nvPicPr>
          <p:cNvPr id="4" name="Picture 3">
            <a:extLst>
              <a:ext uri="{FF2B5EF4-FFF2-40B4-BE49-F238E27FC236}">
                <a16:creationId xmlns:a16="http://schemas.microsoft.com/office/drawing/2014/main" id="{3E0C6BA3-48F0-471E-9589-8E679778001D}"/>
              </a:ext>
            </a:extLst>
          </p:cNvPr>
          <p:cNvPicPr>
            <a:picLocks noChangeAspect="1"/>
          </p:cNvPicPr>
          <p:nvPr/>
        </p:nvPicPr>
        <p:blipFill>
          <a:blip r:embed="rId2"/>
          <a:stretch>
            <a:fillRect/>
          </a:stretch>
        </p:blipFill>
        <p:spPr>
          <a:xfrm>
            <a:off x="10289883" y="0"/>
            <a:ext cx="1902117" cy="1963082"/>
          </a:xfrm>
          <a:prstGeom prst="rect">
            <a:avLst/>
          </a:prstGeom>
        </p:spPr>
      </p:pic>
    </p:spTree>
    <p:extLst>
      <p:ext uri="{BB962C8B-B14F-4D97-AF65-F5344CB8AC3E}">
        <p14:creationId xmlns:p14="http://schemas.microsoft.com/office/powerpoint/2010/main" val="20593588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453610E-A193-4262-99EE-BF2330401BCB}"/>
              </a:ext>
            </a:extLst>
          </p:cNvPr>
          <p:cNvSpPr txBox="1"/>
          <p:nvPr/>
        </p:nvSpPr>
        <p:spPr>
          <a:xfrm>
            <a:off x="89860" y="120659"/>
            <a:ext cx="10670796" cy="2123658"/>
          </a:xfrm>
          <a:prstGeom prst="rect">
            <a:avLst/>
          </a:prstGeom>
          <a:noFill/>
        </p:spPr>
        <p:txBody>
          <a:bodyPr wrap="square" lIns="91440" tIns="45720" rIns="91440" bIns="45720" rtlCol="0" anchor="t">
            <a:spAutoFit/>
          </a:bodyPr>
          <a:lstStyle/>
          <a:p>
            <a:r>
              <a:rPr lang="en-GB" sz="6600">
                <a:latin typeface="Poor Richard"/>
              </a:rPr>
              <a:t>What I-Tech have achieved this year</a:t>
            </a:r>
          </a:p>
        </p:txBody>
      </p:sp>
      <p:sp>
        <p:nvSpPr>
          <p:cNvPr id="3" name="TextBox 2">
            <a:extLst>
              <a:ext uri="{FF2B5EF4-FFF2-40B4-BE49-F238E27FC236}">
                <a16:creationId xmlns:a16="http://schemas.microsoft.com/office/drawing/2014/main" id="{B347F56E-DBDD-421F-A4AC-82EB1F7E705B}"/>
              </a:ext>
            </a:extLst>
          </p:cNvPr>
          <p:cNvSpPr txBox="1"/>
          <p:nvPr/>
        </p:nvSpPr>
        <p:spPr>
          <a:xfrm>
            <a:off x="501346" y="2206845"/>
            <a:ext cx="8951980" cy="5170646"/>
          </a:xfrm>
          <a:prstGeom prst="rect">
            <a:avLst/>
          </a:prstGeom>
          <a:noFill/>
        </p:spPr>
        <p:txBody>
          <a:bodyPr wrap="square" lIns="91440" tIns="45720" rIns="91440" bIns="45720" rtlCol="0" anchor="t">
            <a:spAutoFit/>
          </a:bodyPr>
          <a:lstStyle/>
          <a:p>
            <a:r>
              <a:rPr lang="en-GB" sz="2400" dirty="0"/>
              <a:t>We have filmed an </a:t>
            </a:r>
            <a:r>
              <a:rPr lang="en-GB" sz="2400" dirty="0" err="1"/>
              <a:t>i</a:t>
            </a:r>
            <a:r>
              <a:rPr lang="en-GB" sz="2400" dirty="0"/>
              <a:t>-Tech video on logging onto Purple Mash.</a:t>
            </a:r>
          </a:p>
          <a:p>
            <a:r>
              <a:rPr lang="en-GB" sz="2400" dirty="0"/>
              <a:t>Led assembly on taking care of the  I Pads.</a:t>
            </a:r>
          </a:p>
          <a:p>
            <a:r>
              <a:rPr lang="en-GB" sz="2400" dirty="0"/>
              <a:t>Learnt about </a:t>
            </a:r>
            <a:r>
              <a:rPr lang="en-GB" sz="2400" dirty="0" err="1"/>
              <a:t>Microbits</a:t>
            </a:r>
            <a:r>
              <a:rPr lang="en-GB" sz="2400" dirty="0"/>
              <a:t>.</a:t>
            </a:r>
          </a:p>
          <a:p>
            <a:r>
              <a:rPr lang="en-GB" sz="2400" dirty="0"/>
              <a:t>Information on class dojo and Twitter.</a:t>
            </a:r>
          </a:p>
          <a:p>
            <a:r>
              <a:rPr lang="en-GB" sz="2400" dirty="0"/>
              <a:t>Charging the </a:t>
            </a:r>
            <a:r>
              <a:rPr lang="en-GB" sz="2400" dirty="0" err="1"/>
              <a:t>IPads</a:t>
            </a:r>
            <a:r>
              <a:rPr lang="en-GB" sz="2400" dirty="0"/>
              <a:t>.</a:t>
            </a:r>
          </a:p>
          <a:p>
            <a:r>
              <a:rPr lang="en-GB" sz="2400" dirty="0"/>
              <a:t>Charging the Chrome books. </a:t>
            </a:r>
          </a:p>
          <a:p>
            <a:r>
              <a:rPr lang="en-GB" sz="2400" dirty="0"/>
              <a:t>                 </a:t>
            </a:r>
          </a:p>
          <a:p>
            <a:pPr algn="ctr"/>
            <a:r>
              <a:rPr lang="en-GB" sz="2400" dirty="0"/>
              <a:t> </a:t>
            </a:r>
            <a:r>
              <a:rPr lang="en-GB" sz="2400" b="1" dirty="0"/>
              <a:t>This year I Tech have made sure that children                       know  how to use the Chrome books and I Pads. </a:t>
            </a:r>
            <a:endParaRPr lang="en-GB"/>
          </a:p>
          <a:p>
            <a:endParaRPr lang="en-GB" sz="2400"/>
          </a:p>
          <a:p>
            <a:endParaRPr lang="en-GB" sz="2400"/>
          </a:p>
          <a:p>
            <a:endParaRPr lang="en-GB"/>
          </a:p>
        </p:txBody>
      </p:sp>
      <p:pic>
        <p:nvPicPr>
          <p:cNvPr id="5" name="Picture 4">
            <a:extLst>
              <a:ext uri="{FF2B5EF4-FFF2-40B4-BE49-F238E27FC236}">
                <a16:creationId xmlns:a16="http://schemas.microsoft.com/office/drawing/2014/main" id="{C80173CC-439B-4AD2-B54D-61B9F4F11C61}"/>
              </a:ext>
            </a:extLst>
          </p:cNvPr>
          <p:cNvPicPr>
            <a:picLocks noChangeAspect="1"/>
          </p:cNvPicPr>
          <p:nvPr/>
        </p:nvPicPr>
        <p:blipFill>
          <a:blip r:embed="rId2"/>
          <a:stretch>
            <a:fillRect/>
          </a:stretch>
        </p:blipFill>
        <p:spPr>
          <a:xfrm>
            <a:off x="10289883" y="0"/>
            <a:ext cx="1902117" cy="1963082"/>
          </a:xfrm>
          <a:prstGeom prst="rect">
            <a:avLst/>
          </a:prstGeom>
        </p:spPr>
      </p:pic>
    </p:spTree>
    <p:extLst>
      <p:ext uri="{BB962C8B-B14F-4D97-AF65-F5344CB8AC3E}">
        <p14:creationId xmlns:p14="http://schemas.microsoft.com/office/powerpoint/2010/main" val="342130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34DE90B-517A-4EE5-AFED-969DEB894637}"/>
              </a:ext>
            </a:extLst>
          </p:cNvPr>
          <p:cNvSpPr>
            <a:spLocks noGrp="1"/>
          </p:cNvSpPr>
          <p:nvPr>
            <p:ph type="subTitle" idx="1"/>
          </p:nvPr>
        </p:nvSpPr>
        <p:spPr>
          <a:xfrm>
            <a:off x="700990" y="2727665"/>
            <a:ext cx="10489924" cy="3329186"/>
          </a:xfrm>
        </p:spPr>
        <p:txBody>
          <a:bodyPr>
            <a:normAutofit lnSpcReduction="10000"/>
          </a:bodyPr>
          <a:lstStyle/>
          <a:p>
            <a:r>
              <a:rPr lang="en-GB" sz="2600" dirty="0" err="1"/>
              <a:t>I.Com</a:t>
            </a:r>
            <a:r>
              <a:rPr lang="en-GB" sz="2600" dirty="0"/>
              <a:t> is where we go around and ask kids what they have been learning and put it on dojo.</a:t>
            </a:r>
          </a:p>
          <a:p>
            <a:r>
              <a:rPr lang="en-GB" sz="2600" dirty="0"/>
              <a:t>We learn about what has been happening in classes.</a:t>
            </a:r>
          </a:p>
          <a:p>
            <a:r>
              <a:rPr lang="en-GB" sz="2600" dirty="0"/>
              <a:t>We are thinking about having an assembly about what we have done and asking everyone what they have done.</a:t>
            </a:r>
          </a:p>
          <a:p>
            <a:r>
              <a:rPr lang="en-GB" sz="2800" b="1" dirty="0"/>
              <a:t>We have made sure that parents know all the amazing things that go on in our school!!!</a:t>
            </a:r>
          </a:p>
        </p:txBody>
      </p:sp>
      <p:pic>
        <p:nvPicPr>
          <p:cNvPr id="4" name="Picture 3">
            <a:extLst>
              <a:ext uri="{FF2B5EF4-FFF2-40B4-BE49-F238E27FC236}">
                <a16:creationId xmlns:a16="http://schemas.microsoft.com/office/drawing/2014/main" id="{4C3FA59F-CDAD-4C8A-A4A0-66DF48D8465F}"/>
              </a:ext>
            </a:extLst>
          </p:cNvPr>
          <p:cNvPicPr>
            <a:picLocks noChangeAspect="1"/>
          </p:cNvPicPr>
          <p:nvPr/>
        </p:nvPicPr>
        <p:blipFill>
          <a:blip r:embed="rId2"/>
          <a:stretch>
            <a:fillRect/>
          </a:stretch>
        </p:blipFill>
        <p:spPr>
          <a:xfrm>
            <a:off x="10289883" y="0"/>
            <a:ext cx="1902117" cy="1963082"/>
          </a:xfrm>
          <a:prstGeom prst="rect">
            <a:avLst/>
          </a:prstGeom>
        </p:spPr>
      </p:pic>
      <p:sp>
        <p:nvSpPr>
          <p:cNvPr id="7" name="TextBox 6">
            <a:extLst>
              <a:ext uri="{FF2B5EF4-FFF2-40B4-BE49-F238E27FC236}">
                <a16:creationId xmlns:a16="http://schemas.microsoft.com/office/drawing/2014/main" id="{BB399B78-FCDC-4612-AC36-626CDAC5F115}"/>
              </a:ext>
            </a:extLst>
          </p:cNvPr>
          <p:cNvSpPr txBox="1"/>
          <p:nvPr/>
        </p:nvSpPr>
        <p:spPr>
          <a:xfrm>
            <a:off x="192948" y="604007"/>
            <a:ext cx="10096936" cy="2123658"/>
          </a:xfrm>
          <a:prstGeom prst="rect">
            <a:avLst/>
          </a:prstGeom>
          <a:noFill/>
        </p:spPr>
        <p:txBody>
          <a:bodyPr wrap="square" rtlCol="0">
            <a:spAutoFit/>
          </a:bodyPr>
          <a:lstStyle/>
          <a:p>
            <a:r>
              <a:rPr lang="en-GB" sz="6600"/>
              <a:t>What I-Com have achieved this year</a:t>
            </a:r>
          </a:p>
        </p:txBody>
      </p:sp>
    </p:spTree>
    <p:extLst>
      <p:ext uri="{BB962C8B-B14F-4D97-AF65-F5344CB8AC3E}">
        <p14:creationId xmlns:p14="http://schemas.microsoft.com/office/powerpoint/2010/main" val="41556419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FF511-6562-4C83-9796-6872C19D272C}"/>
              </a:ext>
            </a:extLst>
          </p:cNvPr>
          <p:cNvSpPr>
            <a:spLocks noGrp="1"/>
          </p:cNvSpPr>
          <p:nvPr>
            <p:ph type="ctrTitle"/>
          </p:nvPr>
        </p:nvSpPr>
        <p:spPr>
          <a:xfrm>
            <a:off x="684211" y="685799"/>
            <a:ext cx="9198019" cy="1092667"/>
          </a:xfrm>
        </p:spPr>
        <p:txBody>
          <a:bodyPr>
            <a:normAutofit fontScale="90000"/>
          </a:bodyPr>
          <a:lstStyle/>
          <a:p>
            <a:r>
              <a:rPr lang="en-GB"/>
              <a:t>What </a:t>
            </a:r>
            <a:r>
              <a:rPr lang="en-GB" err="1"/>
              <a:t>I.Link</a:t>
            </a:r>
            <a:r>
              <a:rPr lang="en-GB"/>
              <a:t> have achieved this year</a:t>
            </a:r>
          </a:p>
        </p:txBody>
      </p:sp>
      <p:sp>
        <p:nvSpPr>
          <p:cNvPr id="3" name="Subtitle 2">
            <a:extLst>
              <a:ext uri="{FF2B5EF4-FFF2-40B4-BE49-F238E27FC236}">
                <a16:creationId xmlns:a16="http://schemas.microsoft.com/office/drawing/2014/main" id="{7F60BE59-EABD-4AE4-8417-3583BBB93BED}"/>
              </a:ext>
            </a:extLst>
          </p:cNvPr>
          <p:cNvSpPr>
            <a:spLocks noGrp="1"/>
          </p:cNvSpPr>
          <p:nvPr>
            <p:ph type="subTitle" idx="1"/>
          </p:nvPr>
        </p:nvSpPr>
        <p:spPr>
          <a:xfrm>
            <a:off x="1615389" y="1963082"/>
            <a:ext cx="7117549" cy="3481373"/>
          </a:xfrm>
        </p:spPr>
        <p:txBody>
          <a:bodyPr>
            <a:normAutofit/>
          </a:bodyPr>
          <a:lstStyle/>
          <a:p>
            <a:r>
              <a:rPr lang="en-GB" sz="2400" err="1"/>
              <a:t>I.Link</a:t>
            </a:r>
            <a:r>
              <a:rPr lang="en-GB" sz="2400"/>
              <a:t> created posters for the school fair to put around the school and to share with the community. </a:t>
            </a:r>
          </a:p>
          <a:p>
            <a:r>
              <a:rPr lang="en-GB" sz="2400"/>
              <a:t>We have also got e-mailed people to get vouchers for prizes. We had 2 responses. </a:t>
            </a:r>
          </a:p>
        </p:txBody>
      </p:sp>
      <p:pic>
        <p:nvPicPr>
          <p:cNvPr id="4" name="Picture 3">
            <a:extLst>
              <a:ext uri="{FF2B5EF4-FFF2-40B4-BE49-F238E27FC236}">
                <a16:creationId xmlns:a16="http://schemas.microsoft.com/office/drawing/2014/main" id="{9FAE7B1F-5411-4DA0-9470-984AA9A20DEB}"/>
              </a:ext>
            </a:extLst>
          </p:cNvPr>
          <p:cNvPicPr>
            <a:picLocks noChangeAspect="1"/>
          </p:cNvPicPr>
          <p:nvPr/>
        </p:nvPicPr>
        <p:blipFill>
          <a:blip r:embed="rId2"/>
          <a:stretch>
            <a:fillRect/>
          </a:stretch>
        </p:blipFill>
        <p:spPr>
          <a:xfrm>
            <a:off x="10289883" y="0"/>
            <a:ext cx="1902117" cy="1963082"/>
          </a:xfrm>
          <a:prstGeom prst="rect">
            <a:avLst/>
          </a:prstGeom>
        </p:spPr>
      </p:pic>
    </p:spTree>
    <p:extLst>
      <p:ext uri="{BB962C8B-B14F-4D97-AF65-F5344CB8AC3E}">
        <p14:creationId xmlns:p14="http://schemas.microsoft.com/office/powerpoint/2010/main" val="9713919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A77D6-2237-4EA0-9464-1DEC687C2340}"/>
              </a:ext>
            </a:extLst>
          </p:cNvPr>
          <p:cNvSpPr>
            <a:spLocks noGrp="1"/>
          </p:cNvSpPr>
          <p:nvPr>
            <p:ph type="title"/>
          </p:nvPr>
        </p:nvSpPr>
        <p:spPr>
          <a:xfrm>
            <a:off x="482876" y="228007"/>
            <a:ext cx="9592302" cy="1507067"/>
          </a:xfrm>
        </p:spPr>
        <p:txBody>
          <a:bodyPr/>
          <a:lstStyle/>
          <a:p>
            <a:r>
              <a:rPr lang="en-GB"/>
              <a:t>What I Health have achieved this year</a:t>
            </a:r>
          </a:p>
        </p:txBody>
      </p:sp>
      <p:sp>
        <p:nvSpPr>
          <p:cNvPr id="3" name="Content Placeholder 2">
            <a:extLst>
              <a:ext uri="{FF2B5EF4-FFF2-40B4-BE49-F238E27FC236}">
                <a16:creationId xmlns:a16="http://schemas.microsoft.com/office/drawing/2014/main" id="{03F14A1F-22F5-450D-9BD0-089064CF1DE7}"/>
              </a:ext>
            </a:extLst>
          </p:cNvPr>
          <p:cNvSpPr>
            <a:spLocks noGrp="1"/>
          </p:cNvSpPr>
          <p:nvPr>
            <p:ph idx="1"/>
          </p:nvPr>
        </p:nvSpPr>
        <p:spPr>
          <a:xfrm>
            <a:off x="299842" y="1254918"/>
            <a:ext cx="10382839" cy="4348163"/>
          </a:xfrm>
        </p:spPr>
        <p:txBody>
          <a:bodyPr>
            <a:normAutofit fontScale="92500" lnSpcReduction="20000"/>
          </a:bodyPr>
          <a:lstStyle/>
          <a:p>
            <a:r>
              <a:rPr lang="en-GB"/>
              <a:t>Checking peoples lunchboxes</a:t>
            </a:r>
          </a:p>
          <a:p>
            <a:r>
              <a:rPr lang="en-GB"/>
              <a:t>Take pictures of lunchboxes if it is healthy</a:t>
            </a:r>
          </a:p>
          <a:p>
            <a:r>
              <a:rPr lang="en-GB"/>
              <a:t>We did a healthy teeth video and posted it on YouTube</a:t>
            </a:r>
          </a:p>
          <a:p>
            <a:pPr>
              <a:buClr>
                <a:srgbClr val="FFFFFF"/>
              </a:buClr>
            </a:pPr>
            <a:r>
              <a:rPr lang="en-GB"/>
              <a:t>We told everyone to make healthy Lunchboxes</a:t>
            </a:r>
          </a:p>
          <a:p>
            <a:r>
              <a:rPr lang="en-GB"/>
              <a:t>We encouraged everyone to make healthy lunchboxes</a:t>
            </a:r>
          </a:p>
          <a:p>
            <a:r>
              <a:rPr lang="en-GB"/>
              <a:t>We went to classes and reminded then to do the wake and shake</a:t>
            </a:r>
          </a:p>
          <a:p>
            <a:r>
              <a:rPr lang="en-GB"/>
              <a:t>We did a fitness fun day</a:t>
            </a:r>
          </a:p>
          <a:p>
            <a:r>
              <a:rPr lang="en-GB"/>
              <a:t>We organized the playground Equipment </a:t>
            </a:r>
          </a:p>
          <a:p>
            <a:r>
              <a:rPr lang="en-GB"/>
              <a:t>We organized that the youngers can go into the older peoples playground</a:t>
            </a:r>
          </a:p>
          <a:p>
            <a:endParaRPr lang="en-GB"/>
          </a:p>
          <a:p>
            <a:r>
              <a:rPr lang="en-GB" sz="2600" b="1"/>
              <a:t>We have helped everyone at Meadowlane to be healthy!!!</a:t>
            </a:r>
          </a:p>
        </p:txBody>
      </p:sp>
      <p:pic>
        <p:nvPicPr>
          <p:cNvPr id="4" name="Picture 3">
            <a:extLst>
              <a:ext uri="{FF2B5EF4-FFF2-40B4-BE49-F238E27FC236}">
                <a16:creationId xmlns:a16="http://schemas.microsoft.com/office/drawing/2014/main" id="{9E3B3407-9D64-4E6F-BA44-718D3E4E1AA2}"/>
              </a:ext>
            </a:extLst>
          </p:cNvPr>
          <p:cNvPicPr>
            <a:picLocks noChangeAspect="1"/>
          </p:cNvPicPr>
          <p:nvPr/>
        </p:nvPicPr>
        <p:blipFill>
          <a:blip r:embed="rId2"/>
          <a:stretch>
            <a:fillRect/>
          </a:stretch>
        </p:blipFill>
        <p:spPr>
          <a:xfrm>
            <a:off x="10289883" y="0"/>
            <a:ext cx="1902117" cy="1963082"/>
          </a:xfrm>
          <a:prstGeom prst="rect">
            <a:avLst/>
          </a:prstGeom>
        </p:spPr>
      </p:pic>
    </p:spTree>
    <p:extLst>
      <p:ext uri="{BB962C8B-B14F-4D97-AF65-F5344CB8AC3E}">
        <p14:creationId xmlns:p14="http://schemas.microsoft.com/office/powerpoint/2010/main" val="3337745526"/>
      </p:ext>
    </p:extLst>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77CD953241FEB459621EC9BE9F51892" ma:contentTypeVersion="6" ma:contentTypeDescription="Create a new document." ma:contentTypeScope="" ma:versionID="d7de441211196435f9ebb6b7a5a26358">
  <xsd:schema xmlns:xsd="http://www.w3.org/2001/XMLSchema" xmlns:xs="http://www.w3.org/2001/XMLSchema" xmlns:p="http://schemas.microsoft.com/office/2006/metadata/properties" xmlns:ns2="eb98a93e-4caa-457d-8335-c2f7f6cb22ef" xmlns:ns3="c6dd834f-7dc4-4ab1-9da6-5dbb9aca7f8f" targetNamespace="http://schemas.microsoft.com/office/2006/metadata/properties" ma:root="true" ma:fieldsID="f9c3a645af1c731d98fa8f55f2954ff1" ns2:_="" ns3:_="">
    <xsd:import namespace="eb98a93e-4caa-457d-8335-c2f7f6cb22ef"/>
    <xsd:import namespace="c6dd834f-7dc4-4ab1-9da6-5dbb9aca7f8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98a93e-4caa-457d-8335-c2f7f6cb22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6dd834f-7dc4-4ab1-9da6-5dbb9aca7f8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AC34555-72D9-45A3-8E6D-C26E96B5E572}">
  <ds:schemaRefs>
    <ds:schemaRef ds:uri="http://schemas.microsoft.com/sharepoint/v3/contenttype/forms"/>
  </ds:schemaRefs>
</ds:datastoreItem>
</file>

<file path=customXml/itemProps2.xml><?xml version="1.0" encoding="utf-8"?>
<ds:datastoreItem xmlns:ds="http://schemas.openxmlformats.org/officeDocument/2006/customXml" ds:itemID="{576351FC-6FC2-4571-AEEA-0DCD44BBC9BB}">
  <ds:schemaRefs>
    <ds:schemaRef ds:uri="c6dd834f-7dc4-4ab1-9da6-5dbb9aca7f8f"/>
    <ds:schemaRef ds:uri="eb98a93e-4caa-457d-8335-c2f7f6cb22e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Slice</Template>
  <TotalTime>4</TotalTime>
  <Words>720</Words>
  <Application>Microsoft Office PowerPoint</Application>
  <PresentationFormat>Widescreen</PresentationFormat>
  <Paragraphs>71</Paragraphs>
  <Slides>16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Century Gothic</vt:lpstr>
      <vt:lpstr>Poor Richard</vt:lpstr>
      <vt:lpstr>Wingdings 3</vt:lpstr>
      <vt:lpstr>Slice</vt:lpstr>
      <vt:lpstr>Meadowlane’s I-Voice</vt:lpstr>
      <vt:lpstr>What i-global have achieved this year</vt:lpstr>
      <vt:lpstr>PowerPoint Presentation</vt:lpstr>
      <vt:lpstr>PowerPoint Presentation</vt:lpstr>
      <vt:lpstr>PowerPoint Presentation</vt:lpstr>
      <vt:lpstr>PowerPoint Presentation</vt:lpstr>
      <vt:lpstr>PowerPoint Presentation</vt:lpstr>
      <vt:lpstr>What I.Link have achieved this year</vt:lpstr>
      <vt:lpstr>What I Health have achieved this year</vt:lpstr>
      <vt:lpstr>What i-rights have achieved this year</vt:lpstr>
      <vt:lpstr>We carried out a review of the year</vt:lpstr>
      <vt:lpstr>We created a diamond nine of the top nine things about meadowlane</vt:lpstr>
      <vt:lpstr>We reviewed the school’s work</vt:lpstr>
      <vt:lpstr>PowerPoint Presentation</vt:lpstr>
      <vt:lpstr>New groups for September:</vt:lpstr>
      <vt:lpstr>I-Voice 2023 - 2024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i-global have done this year</dc:title>
  <dc:creator>Chloe Ford</dc:creator>
  <cp:lastModifiedBy>Chloe Ford</cp:lastModifiedBy>
  <cp:revision>30</cp:revision>
  <dcterms:created xsi:type="dcterms:W3CDTF">2023-06-29T13:18:21Z</dcterms:created>
  <dcterms:modified xsi:type="dcterms:W3CDTF">2023-08-29T11:38:21Z</dcterms:modified>
</cp:coreProperties>
</file>