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301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0E0731-5A78-A31A-37CB-BB161D16EA45}" v="3" dt="2026-07-27T07:52:10.2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11" Type="http://schemas.openxmlformats.org/officeDocument/2006/relationships/image" Target="../media/image14.png"/><Relationship Id="rId5" Type="http://schemas.openxmlformats.org/officeDocument/2006/relationships/image" Target="../media/image5.jpeg"/><Relationship Id="rId10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1C2A47-C1A7-EA70-3020-51EDC0EDD4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3" name="Group 3">
            <a:extLst>
              <a:ext uri="{FF2B5EF4-FFF2-40B4-BE49-F238E27FC236}">
                <a16:creationId xmlns:a16="http://schemas.microsoft.com/office/drawing/2014/main" id="{E7F45511-3035-1331-0F0D-75CE5AAF828E}"/>
              </a:ext>
            </a:extLst>
          </p:cNvPr>
          <p:cNvGrpSpPr>
            <a:grpSpLocks/>
          </p:cNvGrpSpPr>
          <p:nvPr/>
        </p:nvGrpSpPr>
        <p:grpSpPr bwMode="auto">
          <a:xfrm>
            <a:off x="1740500" y="-7313"/>
            <a:ext cx="1865313" cy="1536019"/>
            <a:chOff x="224615" y="40405"/>
            <a:chExt cx="1509434" cy="1528470"/>
          </a:xfrm>
        </p:grpSpPr>
        <p:pic>
          <p:nvPicPr>
            <p:cNvPr id="3103" name="Picture 4" descr="poster note - Clip Art Library">
              <a:extLst>
                <a:ext uri="{FF2B5EF4-FFF2-40B4-BE49-F238E27FC236}">
                  <a16:creationId xmlns:a16="http://schemas.microsoft.com/office/drawing/2014/main" id="{CDE9BFC4-F0E3-AAFC-9163-3B732D6F7C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8" t="3970" r="3522" b="10194"/>
            <a:stretch>
              <a:fillRect/>
            </a:stretch>
          </p:blipFill>
          <p:spPr bwMode="auto">
            <a:xfrm rot="-480000">
              <a:off x="224615" y="40405"/>
              <a:ext cx="1509434" cy="152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861957E-2602-E7B5-4A4C-CE371424D8C0}"/>
                </a:ext>
              </a:extLst>
            </p:cNvPr>
            <p:cNvSpPr txBox="1"/>
            <p:nvPr/>
          </p:nvSpPr>
          <p:spPr>
            <a:xfrm rot="21120000">
              <a:off x="356354" y="817743"/>
              <a:ext cx="1280875" cy="276946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b="1">
                <a:latin typeface="Bradley Hand ITC"/>
              </a:endParaRPr>
            </a:p>
          </p:txBody>
        </p:sp>
      </p:grpSp>
      <p:pic>
        <p:nvPicPr>
          <p:cNvPr id="3101" name="Picture 6" descr="Blank Pink Postit Note Stock Photo - Download Image Now - iStock">
            <a:extLst>
              <a:ext uri="{FF2B5EF4-FFF2-40B4-BE49-F238E27FC236}">
                <a16:creationId xmlns:a16="http://schemas.microsoft.com/office/drawing/2014/main" id="{AA398BA4-B5B8-2A0D-C819-102330B51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3" t="7002" r="13681" b="9624"/>
          <a:stretch>
            <a:fillRect/>
          </a:stretch>
        </p:blipFill>
        <p:spPr bwMode="auto">
          <a:xfrm>
            <a:off x="7125239" y="4819103"/>
            <a:ext cx="1863315" cy="2004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22">
            <a:extLst>
              <a:ext uri="{FF2B5EF4-FFF2-40B4-BE49-F238E27FC236}">
                <a16:creationId xmlns:a16="http://schemas.microsoft.com/office/drawing/2014/main" id="{9A958E05-D50E-2DF0-2F93-C6DD40225A73}"/>
              </a:ext>
            </a:extLst>
          </p:cNvPr>
          <p:cNvGrpSpPr>
            <a:grpSpLocks/>
          </p:cNvGrpSpPr>
          <p:nvPr/>
        </p:nvGrpSpPr>
        <p:grpSpPr bwMode="auto">
          <a:xfrm rot="674700">
            <a:off x="8253111" y="399174"/>
            <a:ext cx="1718265" cy="1550548"/>
            <a:chOff x="6096000" y="886374"/>
            <a:chExt cx="1660997" cy="1736380"/>
          </a:xfrm>
        </p:grpSpPr>
        <p:pic>
          <p:nvPicPr>
            <p:cNvPr id="3099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F6928AF3-3A64-9B96-5BD6-0B91B2ACFE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>
              <a:fillRect/>
            </a:stretch>
          </p:blipFill>
          <p:spPr bwMode="auto">
            <a:xfrm>
              <a:off x="6096000" y="886374"/>
              <a:ext cx="1660997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00" name="TextBox 18">
              <a:extLst>
                <a:ext uri="{FF2B5EF4-FFF2-40B4-BE49-F238E27FC236}">
                  <a16:creationId xmlns:a16="http://schemas.microsoft.com/office/drawing/2014/main" id="{28A1F491-CE70-6371-0E20-8B6EC3B426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2542" y="1063418"/>
              <a:ext cx="1380566" cy="1068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GB" altLang="en-US" sz="1400" dirty="0" err="1">
                  <a:latin typeface="Calibri"/>
                  <a:ea typeface="Calibri"/>
                  <a:cs typeface="Calibri"/>
                </a:rPr>
                <a:t>i</a:t>
              </a:r>
              <a:r>
                <a:rPr lang="en-GB" altLang="en-US" sz="1400" dirty="0">
                  <a:latin typeface="Calibri"/>
                  <a:ea typeface="Calibri"/>
                  <a:cs typeface="Calibri"/>
                </a:rPr>
                <a:t> liked the dominoes party.  The pizza was yummy. </a:t>
              </a:r>
              <a:endParaRPr lang="en-GB" altLang="en-US" sz="1400" dirty="0">
                <a:ea typeface="Calibri"/>
                <a:cs typeface="Calibri"/>
              </a:endParaRPr>
            </a:p>
          </p:txBody>
        </p:sp>
      </p:grpSp>
      <p:grpSp>
        <p:nvGrpSpPr>
          <p:cNvPr id="3076" name="Group 27">
            <a:extLst>
              <a:ext uri="{FF2B5EF4-FFF2-40B4-BE49-F238E27FC236}">
                <a16:creationId xmlns:a16="http://schemas.microsoft.com/office/drawing/2014/main" id="{53368E94-B3F3-C9DB-9C61-CC0AEA10F03C}"/>
              </a:ext>
            </a:extLst>
          </p:cNvPr>
          <p:cNvGrpSpPr>
            <a:grpSpLocks/>
          </p:cNvGrpSpPr>
          <p:nvPr/>
        </p:nvGrpSpPr>
        <p:grpSpPr bwMode="auto">
          <a:xfrm rot="457491">
            <a:off x="6764460" y="3528343"/>
            <a:ext cx="2588658" cy="1289007"/>
            <a:chOff x="3949212" y="3408701"/>
            <a:chExt cx="1602555" cy="1736380"/>
          </a:xfrm>
        </p:grpSpPr>
        <p:pic>
          <p:nvPicPr>
            <p:cNvPr id="3097" name="Picture 30">
              <a:extLst>
                <a:ext uri="{FF2B5EF4-FFF2-40B4-BE49-F238E27FC236}">
                  <a16:creationId xmlns:a16="http://schemas.microsoft.com/office/drawing/2014/main" id="{C8FB7599-E522-4BD0-6CB5-420993C264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212" y="3408701"/>
              <a:ext cx="1602555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8" name="TextBox 26">
              <a:extLst>
                <a:ext uri="{FF2B5EF4-FFF2-40B4-BE49-F238E27FC236}">
                  <a16:creationId xmlns:a16="http://schemas.microsoft.com/office/drawing/2014/main" id="{2CDDB918-2C7A-3AD5-8C05-3A0F8FAEB7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1474" y="3935736"/>
              <a:ext cx="1418032" cy="435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GB" altLang="en-US" sz="1600"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3077" name="Group 31">
            <a:extLst>
              <a:ext uri="{FF2B5EF4-FFF2-40B4-BE49-F238E27FC236}">
                <a16:creationId xmlns:a16="http://schemas.microsoft.com/office/drawing/2014/main" id="{72450DA6-1261-27EF-E268-F591DB87884A}"/>
              </a:ext>
            </a:extLst>
          </p:cNvPr>
          <p:cNvGrpSpPr>
            <a:grpSpLocks/>
          </p:cNvGrpSpPr>
          <p:nvPr/>
        </p:nvGrpSpPr>
        <p:grpSpPr bwMode="auto">
          <a:xfrm rot="240000">
            <a:off x="4955720" y="292169"/>
            <a:ext cx="1474788" cy="1512887"/>
            <a:chOff x="3117507" y="3065692"/>
            <a:chExt cx="1660997" cy="1736380"/>
          </a:xfrm>
        </p:grpSpPr>
        <p:pic>
          <p:nvPicPr>
            <p:cNvPr id="3095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3E69E00E-BA74-CBA9-AD34-798B13F977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>
              <a:fillRect/>
            </a:stretch>
          </p:blipFill>
          <p:spPr bwMode="auto">
            <a:xfrm>
              <a:off x="3117507" y="3065692"/>
              <a:ext cx="1660997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6" name="TextBox 29">
              <a:extLst>
                <a:ext uri="{FF2B5EF4-FFF2-40B4-BE49-F238E27FC236}">
                  <a16:creationId xmlns:a16="http://schemas.microsoft.com/office/drawing/2014/main" id="{F2DDC5D7-D87D-5C58-A112-B51C29022D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5442" y="3712775"/>
              <a:ext cx="1223866" cy="317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200">
                  <a:latin typeface="Calibri"/>
                  <a:ea typeface="Calibri"/>
                  <a:cs typeface="Calibri"/>
                </a:rPr>
                <a:t> </a:t>
              </a:r>
            </a:p>
          </p:txBody>
        </p:sp>
      </p:grpSp>
      <p:grpSp>
        <p:nvGrpSpPr>
          <p:cNvPr id="3079" name="Group 38">
            <a:extLst>
              <a:ext uri="{FF2B5EF4-FFF2-40B4-BE49-F238E27FC236}">
                <a16:creationId xmlns:a16="http://schemas.microsoft.com/office/drawing/2014/main" id="{B78B8FE2-BDDF-1950-D32B-79F071F06A75}"/>
              </a:ext>
            </a:extLst>
          </p:cNvPr>
          <p:cNvGrpSpPr>
            <a:grpSpLocks/>
          </p:cNvGrpSpPr>
          <p:nvPr/>
        </p:nvGrpSpPr>
        <p:grpSpPr bwMode="auto">
          <a:xfrm rot="960000">
            <a:off x="8251325" y="2210039"/>
            <a:ext cx="1910452" cy="1372661"/>
            <a:chOff x="5891594" y="2701477"/>
            <a:chExt cx="1602555" cy="1736380"/>
          </a:xfrm>
        </p:grpSpPr>
        <p:pic>
          <p:nvPicPr>
            <p:cNvPr id="3091" name="Picture 41">
              <a:extLst>
                <a:ext uri="{FF2B5EF4-FFF2-40B4-BE49-F238E27FC236}">
                  <a16:creationId xmlns:a16="http://schemas.microsoft.com/office/drawing/2014/main" id="{96D14FFB-D551-0CCB-4D9D-E387FCFB02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1594" y="2701477"/>
              <a:ext cx="1602555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2" name="TextBox 36">
              <a:extLst>
                <a:ext uri="{FF2B5EF4-FFF2-40B4-BE49-F238E27FC236}">
                  <a16:creationId xmlns:a16="http://schemas.microsoft.com/office/drawing/2014/main" id="{C7847BA0-4064-A1E8-E5BE-9FBD298AE7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21680" y="3500058"/>
              <a:ext cx="1217112" cy="307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>
                  <a:latin typeface="Calibri"/>
                  <a:ea typeface="Calibri"/>
                  <a:cs typeface="Calibri"/>
                </a:rPr>
                <a:t> </a:t>
              </a:r>
            </a:p>
          </p:txBody>
        </p:sp>
      </p:grpSp>
      <p:grpSp>
        <p:nvGrpSpPr>
          <p:cNvPr id="3080" name="Group 28">
            <a:extLst>
              <a:ext uri="{FF2B5EF4-FFF2-40B4-BE49-F238E27FC236}">
                <a16:creationId xmlns:a16="http://schemas.microsoft.com/office/drawing/2014/main" id="{192E4E38-542A-134D-A6AF-0364FE3ECD9F}"/>
              </a:ext>
            </a:extLst>
          </p:cNvPr>
          <p:cNvGrpSpPr>
            <a:grpSpLocks/>
          </p:cNvGrpSpPr>
          <p:nvPr/>
        </p:nvGrpSpPr>
        <p:grpSpPr bwMode="auto">
          <a:xfrm>
            <a:off x="282575" y="3553619"/>
            <a:ext cx="3953669" cy="3270250"/>
            <a:chOff x="699539" y="48454"/>
            <a:chExt cx="3942540" cy="2388224"/>
          </a:xfrm>
        </p:grpSpPr>
        <p:pic>
          <p:nvPicPr>
            <p:cNvPr id="3089" name="Picture 17" descr="Text, letter&#10;&#10;Description automatically generated">
              <a:extLst>
                <a:ext uri="{FF2B5EF4-FFF2-40B4-BE49-F238E27FC236}">
                  <a16:creationId xmlns:a16="http://schemas.microsoft.com/office/drawing/2014/main" id="{C335E385-35B6-4941-16EB-53FE5BC76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10001" r="6699" b="9024"/>
            <a:stretch>
              <a:fillRect/>
            </a:stretch>
          </p:blipFill>
          <p:spPr bwMode="auto">
            <a:xfrm>
              <a:off x="699539" y="48454"/>
              <a:ext cx="3942540" cy="2388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C98D71A9-A09C-FCAB-1421-0F51D5A0E552}"/>
                </a:ext>
              </a:extLst>
            </p:cNvPr>
            <p:cNvSpPr txBox="1"/>
            <p:nvPr/>
          </p:nvSpPr>
          <p:spPr>
            <a:xfrm>
              <a:off x="967880" y="310286"/>
              <a:ext cx="3486837" cy="230739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b="1">
                <a:latin typeface="Comic Sans MS"/>
                <a:cs typeface="Calibri" panose="020F0502020204030204"/>
              </a:endParaRPr>
            </a:p>
          </p:txBody>
        </p:sp>
      </p:grpSp>
      <p:pic>
        <p:nvPicPr>
          <p:cNvPr id="3085" name="Picture 50">
            <a:extLst>
              <a:ext uri="{FF2B5EF4-FFF2-40B4-BE49-F238E27FC236}">
                <a16:creationId xmlns:a16="http://schemas.microsoft.com/office/drawing/2014/main" id="{9AE55D81-3AF7-FE78-956E-113706FE7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0806">
            <a:off x="6521149" y="-11872"/>
            <a:ext cx="160337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Group 3">
            <a:extLst>
              <a:ext uri="{FF2B5EF4-FFF2-40B4-BE49-F238E27FC236}">
                <a16:creationId xmlns:a16="http://schemas.microsoft.com/office/drawing/2014/main" id="{A6B21C82-C48C-7BB9-EDE5-8CCA39AA3EF5}"/>
              </a:ext>
            </a:extLst>
          </p:cNvPr>
          <p:cNvGrpSpPr>
            <a:grpSpLocks/>
          </p:cNvGrpSpPr>
          <p:nvPr/>
        </p:nvGrpSpPr>
        <p:grpSpPr bwMode="auto">
          <a:xfrm>
            <a:off x="229046" y="-176309"/>
            <a:ext cx="1509713" cy="1528762"/>
            <a:chOff x="-28652" y="1181615"/>
            <a:chExt cx="1509434" cy="1528470"/>
          </a:xfrm>
        </p:grpSpPr>
        <p:pic>
          <p:nvPicPr>
            <p:cNvPr id="35" name="Picture 4" descr="poster note - Clip Art Library">
              <a:extLst>
                <a:ext uri="{FF2B5EF4-FFF2-40B4-BE49-F238E27FC236}">
                  <a16:creationId xmlns:a16="http://schemas.microsoft.com/office/drawing/2014/main" id="{7355402C-821E-BE9E-D0D1-308C555369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8" t="3970" r="3522" b="10194"/>
            <a:stretch>
              <a:fillRect/>
            </a:stretch>
          </p:blipFill>
          <p:spPr bwMode="auto">
            <a:xfrm rot="21120000">
              <a:off x="-28652" y="1181615"/>
              <a:ext cx="1509434" cy="152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79F3D5D-DB16-490F-9AFC-828EDFE401B3}"/>
                </a:ext>
              </a:extLst>
            </p:cNvPr>
            <p:cNvSpPr txBox="1"/>
            <p:nvPr/>
          </p:nvSpPr>
          <p:spPr>
            <a:xfrm rot="21120000">
              <a:off x="140810" y="1907340"/>
              <a:ext cx="1280875" cy="253868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050" b="1">
                <a:latin typeface="Bradley Hand ITC"/>
              </a:endParaRPr>
            </a:p>
          </p:txBody>
        </p:sp>
      </p:grpSp>
      <p:sp>
        <p:nvSpPr>
          <p:cNvPr id="52" name="TextBox 12">
            <a:extLst>
              <a:ext uri="{FF2B5EF4-FFF2-40B4-BE49-F238E27FC236}">
                <a16:creationId xmlns:a16="http://schemas.microsoft.com/office/drawing/2014/main" id="{5672B231-6E67-8EF4-7BCA-E46D9A427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0225" y="4765617"/>
            <a:ext cx="12291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GB" altLang="en-US" sz="1400">
              <a:latin typeface="Comic Sans MS" panose="030F0902030302020204" pitchFamily="66" charset="0"/>
            </a:endParaRPr>
          </a:p>
        </p:txBody>
      </p:sp>
      <p:pic>
        <p:nvPicPr>
          <p:cNvPr id="59" name="Picture 6" descr="Blank Pink Postit Note Stock Photo - Download Image Now - iStock">
            <a:extLst>
              <a:ext uri="{FF2B5EF4-FFF2-40B4-BE49-F238E27FC236}">
                <a16:creationId xmlns:a16="http://schemas.microsoft.com/office/drawing/2014/main" id="{8CE52C1B-B385-8FCB-6B6C-420FB3E4D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3" t="7002" r="13681" b="9624"/>
          <a:stretch>
            <a:fillRect/>
          </a:stretch>
        </p:blipFill>
        <p:spPr bwMode="auto">
          <a:xfrm>
            <a:off x="10055289" y="696763"/>
            <a:ext cx="1928018" cy="1675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23E8E1F7-1D89-18F9-0B60-AD7058AC648C}"/>
              </a:ext>
            </a:extLst>
          </p:cNvPr>
          <p:cNvSpPr txBox="1"/>
          <p:nvPr/>
        </p:nvSpPr>
        <p:spPr bwMode="auto">
          <a:xfrm rot="21120000">
            <a:off x="10314743" y="3212961"/>
            <a:ext cx="1281112" cy="253916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b="1">
                <a:latin typeface="Bradley Hand ITC"/>
              </a:rPr>
              <a:t> </a:t>
            </a: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8FFCC5D7-F6EC-4180-46B4-DD1D47F0733D}"/>
              </a:ext>
            </a:extLst>
          </p:cNvPr>
          <p:cNvGrpSpPr>
            <a:grpSpLocks/>
          </p:cNvGrpSpPr>
          <p:nvPr/>
        </p:nvGrpSpPr>
        <p:grpSpPr bwMode="auto">
          <a:xfrm>
            <a:off x="3874658" y="3499880"/>
            <a:ext cx="2549762" cy="1242502"/>
            <a:chOff x="224615" y="40405"/>
            <a:chExt cx="1509434" cy="1528470"/>
          </a:xfrm>
        </p:grpSpPr>
        <p:pic>
          <p:nvPicPr>
            <p:cNvPr id="3" name="Picture 4" descr="poster note - Clip Art Library">
              <a:extLst>
                <a:ext uri="{FF2B5EF4-FFF2-40B4-BE49-F238E27FC236}">
                  <a16:creationId xmlns:a16="http://schemas.microsoft.com/office/drawing/2014/main" id="{44499F9B-7579-8A7B-5D2E-8A038ECE1A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8" t="3970" r="3522" b="10194"/>
            <a:stretch>
              <a:fillRect/>
            </a:stretch>
          </p:blipFill>
          <p:spPr bwMode="auto">
            <a:xfrm rot="-480000">
              <a:off x="224615" y="40405"/>
              <a:ext cx="1509434" cy="152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2DE9131-0DF2-3083-2C1D-BB670B8B5B7B}"/>
                </a:ext>
              </a:extLst>
            </p:cNvPr>
            <p:cNvSpPr txBox="1"/>
            <p:nvPr/>
          </p:nvSpPr>
          <p:spPr>
            <a:xfrm rot="21120000">
              <a:off x="356354" y="817743"/>
              <a:ext cx="1280875" cy="276946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b="1">
                <a:latin typeface="Bradley Hand ITC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8DFA524-6E8F-7277-C54F-F51341A75556}"/>
              </a:ext>
            </a:extLst>
          </p:cNvPr>
          <p:cNvSpPr txBox="1"/>
          <p:nvPr/>
        </p:nvSpPr>
        <p:spPr>
          <a:xfrm>
            <a:off x="3876766" y="1859788"/>
            <a:ext cx="2710033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Summer Term 2</a:t>
            </a:r>
            <a:endParaRPr lang="en-US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Dosbarth Rhymney </a:t>
            </a:r>
          </a:p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All things bright and beautiful.!</a:t>
            </a:r>
          </a:p>
          <a:p>
            <a:pPr algn="ctr"/>
            <a:endParaRPr lang="en-US" u="sng">
              <a:latin typeface="Calibri"/>
              <a:ea typeface="Calibri"/>
              <a:cs typeface="Calibri"/>
            </a:endParaRPr>
          </a:p>
        </p:txBody>
      </p:sp>
      <p:pic>
        <p:nvPicPr>
          <p:cNvPr id="24" name="Picture 8" descr="Green sticky note isolated on white background Vector Image">
            <a:extLst>
              <a:ext uri="{FF2B5EF4-FFF2-40B4-BE49-F238E27FC236}">
                <a16:creationId xmlns:a16="http://schemas.microsoft.com/office/drawing/2014/main" id="{A46CF6D6-9675-C8E4-6B3E-0725496DE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t="7318" r="10039" b="16376"/>
          <a:stretch>
            <a:fillRect/>
          </a:stretch>
        </p:blipFill>
        <p:spPr bwMode="auto">
          <a:xfrm rot="240000">
            <a:off x="65272" y="1554877"/>
            <a:ext cx="1474788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8456F2FB-A417-87E8-2401-95069E00282D}"/>
              </a:ext>
            </a:extLst>
          </p:cNvPr>
          <p:cNvSpPr txBox="1"/>
          <p:nvPr/>
        </p:nvSpPr>
        <p:spPr bwMode="auto">
          <a:xfrm rot="21120000">
            <a:off x="297242" y="3757258"/>
            <a:ext cx="1281112" cy="276999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 b="1">
              <a:latin typeface="Bradley Hand ITC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B2633D3-C5B0-2F57-48D9-340FF2E13F6B}"/>
              </a:ext>
            </a:extLst>
          </p:cNvPr>
          <p:cNvSpPr txBox="1"/>
          <p:nvPr/>
        </p:nvSpPr>
        <p:spPr>
          <a:xfrm>
            <a:off x="309086" y="3327166"/>
            <a:ext cx="3739889" cy="34855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50">
                <a:latin typeface="Calibri"/>
                <a:ea typeface="Calibri"/>
                <a:cs typeface="Segoe UI"/>
              </a:rPr>
              <a:t>The Four Purposes ​</a:t>
            </a: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LLC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Features of a story   AOL review 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Verbs/ past tense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Scene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 description.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2A  sentences  revisit </a:t>
            </a:r>
          </a:p>
          <a:p>
            <a:r>
              <a:rPr lang="en-US" sz="1000" b="1" i="1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Similies</a:t>
            </a:r>
            <a:endParaRPr lang="en-US" sz="1000" b="1" i="1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BOYS sentences  Revisit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Reading – GGR / reading attack.</a:t>
            </a:r>
          </a:p>
          <a:p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Cymraeg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 bob </a:t>
            </a:r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Dydd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 </a:t>
            </a:r>
          </a:p>
          <a:p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 Fy </a:t>
            </a:r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ffrind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 </a:t>
            </a:r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ydy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__________</a:t>
            </a:r>
          </a:p>
          <a:p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Mae </a:t>
            </a:r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e'n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/ Mae </a:t>
            </a:r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hi'n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 ….......</a:t>
            </a:r>
          </a:p>
          <a:p>
            <a:r>
              <a:rPr lang="en-US" sz="1000" b="1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Maths</a:t>
            </a:r>
            <a:r>
              <a:rPr lang="en-US" sz="1000" b="1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 </a:t>
            </a:r>
            <a:endParaRPr lang="en-US" dirty="0"/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Fractions </a:t>
            </a:r>
            <a:endParaRPr lang="en-US" sz="1000" b="1" i="1" dirty="0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Telling the time/ reading a timetable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Make £5.00 grow </a:t>
            </a:r>
            <a:endParaRPr lang="en-US" sz="1000" b="1" i="1" dirty="0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Addition / subtraction with money using column addition.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Data Handling Venn diagram/ Bar chart/ </a:t>
            </a:r>
          </a:p>
          <a:p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DCF – create a bar graph</a:t>
            </a:r>
            <a:endParaRPr lang="en-US" sz="1000" b="1" i="1" dirty="0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Using A I </a:t>
            </a:r>
          </a:p>
          <a:p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Pic </a:t>
            </a:r>
            <a:r>
              <a:rPr lang="en-US" sz="1000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collagage</a:t>
            </a:r>
            <a:endParaRPr lang="en-US" sz="1000" i="1" dirty="0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Using Google classroom/ . CANVA / </a:t>
            </a:r>
            <a:r>
              <a:rPr lang="en-US" sz="1000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Powerpoint</a:t>
            </a:r>
            <a:endParaRPr lang="en-US" sz="1000" i="1" dirty="0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</p:txBody>
      </p:sp>
      <p:pic>
        <p:nvPicPr>
          <p:cNvPr id="22" name="Picture 4" descr="poster note - Clip Art Library">
            <a:extLst>
              <a:ext uri="{FF2B5EF4-FFF2-40B4-BE49-F238E27FC236}">
                <a16:creationId xmlns:a16="http://schemas.microsoft.com/office/drawing/2014/main" id="{B1F4C938-05FF-6419-E144-376362A58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8" t="3970" r="3522" b="10194"/>
          <a:stretch>
            <a:fillRect/>
          </a:stretch>
        </p:blipFill>
        <p:spPr bwMode="auto">
          <a:xfrm rot="21120000">
            <a:off x="4137871" y="4661211"/>
            <a:ext cx="2636901" cy="2053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23A67F47-BA4E-B9FF-18ED-3A20450AE380}"/>
              </a:ext>
            </a:extLst>
          </p:cNvPr>
          <p:cNvSpPr txBox="1"/>
          <p:nvPr/>
        </p:nvSpPr>
        <p:spPr>
          <a:xfrm>
            <a:off x="6686937" y="531108"/>
            <a:ext cx="1263847" cy="830997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Like playing with my brother on the pla</a:t>
            </a:r>
            <a:r>
              <a:rPr lang="en-US" sz="1200">
                <a:latin typeface="Calibri"/>
                <a:ea typeface="Calibri"/>
                <a:cs typeface="Calibri"/>
              </a:rPr>
              <a:t>yground by George,</a:t>
            </a:r>
            <a:endParaRPr lang="en-US" sz="1200" dirty="0">
              <a:latin typeface="Calibri"/>
              <a:ea typeface="Calibri"/>
              <a:cs typeface="Calibri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BB575CE-87A7-8F7D-F6F6-626AEAE2B6AE}"/>
              </a:ext>
            </a:extLst>
          </p:cNvPr>
          <p:cNvSpPr txBox="1"/>
          <p:nvPr/>
        </p:nvSpPr>
        <p:spPr>
          <a:xfrm>
            <a:off x="10740333" y="4495691"/>
            <a:ext cx="85292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latin typeface="Calibri"/>
                <a:ea typeface="Calibri"/>
                <a:cs typeface="Calibri"/>
              </a:rPr>
              <a:t> </a:t>
            </a:r>
            <a:endParaRPr lang="en-US" sz="1400">
              <a:ea typeface="Calibri"/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290987-DDED-4B77-9570-DEE4E2C614E0}"/>
              </a:ext>
            </a:extLst>
          </p:cNvPr>
          <p:cNvSpPr txBox="1"/>
          <p:nvPr/>
        </p:nvSpPr>
        <p:spPr>
          <a:xfrm>
            <a:off x="4029185" y="3662157"/>
            <a:ext cx="1334464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>
                <a:latin typeface="Calibri"/>
                <a:ea typeface="Calibri"/>
                <a:cs typeface="Calibri"/>
              </a:rPr>
              <a:t>I</a:t>
            </a:r>
            <a:r>
              <a:rPr lang="en-US" sz="1200">
                <a:latin typeface="Calibri"/>
                <a:ea typeface="Calibri"/>
                <a:cs typeface="Calibri"/>
              </a:rPr>
              <a:t>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3A03FE-288C-080A-1C9F-C05EB7968C5C}"/>
              </a:ext>
            </a:extLst>
          </p:cNvPr>
          <p:cNvSpPr txBox="1"/>
          <p:nvPr/>
        </p:nvSpPr>
        <p:spPr>
          <a:xfrm>
            <a:off x="8272483" y="2352061"/>
            <a:ext cx="156193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Calibri"/>
                <a:ea typeface="Calibri"/>
                <a:cs typeface="Calibri"/>
              </a:rPr>
              <a:t>I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DE78D8-63B8-3788-DCE5-3E308C05BE24}"/>
              </a:ext>
            </a:extLst>
          </p:cNvPr>
          <p:cNvSpPr txBox="1"/>
          <p:nvPr/>
        </p:nvSpPr>
        <p:spPr>
          <a:xfrm>
            <a:off x="8531625" y="5212476"/>
            <a:ext cx="1603295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Calibri"/>
                <a:ea typeface="Calibri"/>
                <a:cs typeface="Calibri"/>
              </a:rPr>
              <a:t>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1C9B24-B7B9-10A8-C41A-BAFF91435F52}"/>
              </a:ext>
            </a:extLst>
          </p:cNvPr>
          <p:cNvSpPr txBox="1"/>
          <p:nvPr/>
        </p:nvSpPr>
        <p:spPr>
          <a:xfrm>
            <a:off x="5128106" y="359510"/>
            <a:ext cx="108407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adding using column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addiition</a:t>
            </a:r>
            <a:r>
              <a:rPr lang="en-US" sz="1200" dirty="0">
                <a:latin typeface="Calibri"/>
                <a:ea typeface="Calibri"/>
                <a:cs typeface="Calibri"/>
              </a:rPr>
              <a:t> by Lexie </a:t>
            </a:r>
          </a:p>
        </p:txBody>
      </p:sp>
      <p:sp>
        <p:nvSpPr>
          <p:cNvPr id="16" name="TextBox 18">
            <a:extLst>
              <a:ext uri="{FF2B5EF4-FFF2-40B4-BE49-F238E27FC236}">
                <a16:creationId xmlns:a16="http://schemas.microsoft.com/office/drawing/2014/main" id="{AED109C9-7C8A-828E-4A7A-5561D8332CB4}"/>
              </a:ext>
            </a:extLst>
          </p:cNvPr>
          <p:cNvSpPr txBox="1">
            <a:spLocks noChangeArrowheads="1"/>
          </p:cNvSpPr>
          <p:nvPr/>
        </p:nvSpPr>
        <p:spPr bwMode="auto">
          <a:xfrm rot="674700">
            <a:off x="10201914" y="1146504"/>
            <a:ext cx="1438191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1400" dirty="0">
                <a:latin typeface="Calibri"/>
                <a:ea typeface="Calibri"/>
                <a:cs typeface="Calibri"/>
              </a:rPr>
              <a:t>I </a:t>
            </a:r>
            <a:r>
              <a:rPr lang="en-GB" altLang="en-US" sz="1400" dirty="0" err="1">
                <a:latin typeface="Calibri"/>
                <a:ea typeface="Calibri"/>
                <a:cs typeface="Calibri"/>
              </a:rPr>
              <a:t>enjpyed</a:t>
            </a:r>
            <a:r>
              <a:rPr lang="en-GB" altLang="en-US" sz="1400" dirty="0">
                <a:latin typeface="Calibri"/>
                <a:ea typeface="Calibri"/>
                <a:cs typeface="Calibri"/>
              </a:rPr>
              <a:t> the </a:t>
            </a:r>
            <a:r>
              <a:rPr lang="en-GB" altLang="en-US" sz="1400" dirty="0" err="1">
                <a:latin typeface="Calibri"/>
                <a:ea typeface="Calibri"/>
                <a:cs typeface="Calibri"/>
              </a:rPr>
              <a:t>enterp</a:t>
            </a:r>
            <a:r>
              <a:rPr lang="en-GB" altLang="en-US" sz="1400" dirty="0">
                <a:latin typeface="Calibri"/>
                <a:ea typeface="Calibri"/>
                <a:cs typeface="Calibri"/>
              </a:rPr>
              <a:t>rise and selling the things I Made by Ameer.</a:t>
            </a:r>
            <a:endParaRPr lang="en-GB" altLang="en-US" sz="1400" dirty="0">
              <a:ea typeface="Calibri"/>
              <a:cs typeface="Calibri"/>
            </a:endParaRP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7BBB0D9A-59C9-B5D5-8EEF-BD71C7C1B803}"/>
              </a:ext>
            </a:extLst>
          </p:cNvPr>
          <p:cNvSpPr txBox="1">
            <a:spLocks noChangeArrowheads="1"/>
          </p:cNvSpPr>
          <p:nvPr/>
        </p:nvSpPr>
        <p:spPr bwMode="auto">
          <a:xfrm rot="674700">
            <a:off x="8398885" y="2902717"/>
            <a:ext cx="138602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1400">
                <a:latin typeface="Calibri"/>
                <a:ea typeface="Calibri"/>
                <a:cs typeface="Calibri"/>
              </a:rPr>
              <a:t>.</a:t>
            </a:r>
            <a:endParaRPr lang="en-GB" altLang="en-US" sz="1400">
              <a:ea typeface="Calibri"/>
              <a:cs typeface="Calibri"/>
            </a:endParaRPr>
          </a:p>
        </p:txBody>
      </p:sp>
      <p:sp>
        <p:nvSpPr>
          <p:cNvPr id="25" name="TextBox 18">
            <a:extLst>
              <a:ext uri="{FF2B5EF4-FFF2-40B4-BE49-F238E27FC236}">
                <a16:creationId xmlns:a16="http://schemas.microsoft.com/office/drawing/2014/main" id="{AB58C2A1-A997-C80B-A611-B7865AD12620}"/>
              </a:ext>
            </a:extLst>
          </p:cNvPr>
          <p:cNvSpPr txBox="1">
            <a:spLocks noChangeArrowheads="1"/>
          </p:cNvSpPr>
          <p:nvPr/>
        </p:nvSpPr>
        <p:spPr bwMode="auto">
          <a:xfrm rot="674700">
            <a:off x="7484482" y="5307100"/>
            <a:ext cx="1428165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1400" dirty="0">
                <a:latin typeface="Calibri"/>
                <a:ea typeface="Calibri"/>
                <a:cs typeface="Calibri"/>
              </a:rPr>
              <a:t>I liked it when we had to do the 3 second dance in rugby. I did the </a:t>
            </a:r>
            <a:r>
              <a:rPr lang="en-GB" altLang="en-US" sz="1400" dirty="0" err="1">
                <a:latin typeface="Calibri"/>
                <a:ea typeface="Calibri"/>
                <a:cs typeface="Calibri"/>
              </a:rPr>
              <a:t>michael</a:t>
            </a:r>
            <a:r>
              <a:rPr lang="en-GB" altLang="en-US" sz="1400" dirty="0">
                <a:latin typeface="Calibri"/>
                <a:ea typeface="Calibri"/>
                <a:cs typeface="Calibri"/>
              </a:rPr>
              <a:t> Jackson  by Carson</a:t>
            </a:r>
            <a:endParaRPr lang="en-GB" altLang="en-US" sz="1400" dirty="0">
              <a:ea typeface="Calibri"/>
              <a:cs typeface="Calibri"/>
            </a:endParaRPr>
          </a:p>
        </p:txBody>
      </p:sp>
      <p:sp>
        <p:nvSpPr>
          <p:cNvPr id="31" name="TextBox 18">
            <a:extLst>
              <a:ext uri="{FF2B5EF4-FFF2-40B4-BE49-F238E27FC236}">
                <a16:creationId xmlns:a16="http://schemas.microsoft.com/office/drawing/2014/main" id="{C5195114-B2FE-6518-3C81-1B7F7CE52E2C}"/>
              </a:ext>
            </a:extLst>
          </p:cNvPr>
          <p:cNvSpPr txBox="1">
            <a:spLocks noChangeArrowheads="1"/>
          </p:cNvSpPr>
          <p:nvPr/>
        </p:nvSpPr>
        <p:spPr bwMode="auto">
          <a:xfrm rot="674700">
            <a:off x="4007694" y="3854790"/>
            <a:ext cx="14281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1400">
                <a:latin typeface="Calibri"/>
                <a:ea typeface="Calibri"/>
                <a:cs typeface="Calibri"/>
              </a:rPr>
              <a:t>.</a:t>
            </a:r>
          </a:p>
          <a:p>
            <a:pPr algn="ctr"/>
            <a:endParaRPr lang="en-GB" altLang="en-US" sz="1400"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E92A39-DF9B-31D4-8AAC-F8F4DD6395C0}"/>
              </a:ext>
            </a:extLst>
          </p:cNvPr>
          <p:cNvSpPr txBox="1"/>
          <p:nvPr/>
        </p:nvSpPr>
        <p:spPr>
          <a:xfrm>
            <a:off x="7126507" y="3785754"/>
            <a:ext cx="193065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ea typeface="Calibri"/>
                <a:cs typeface="Calibri"/>
              </a:rPr>
              <a:t>I liked playing with my friends and having a good laugh at </a:t>
            </a:r>
            <a:r>
              <a:rPr lang="en-US" sz="1400">
                <a:latin typeface="Calibri"/>
                <a:ea typeface="Calibri"/>
                <a:cs typeface="Calibri"/>
              </a:rPr>
              <a:t>playtimes..  By Finley.</a:t>
            </a:r>
          </a:p>
        </p:txBody>
      </p:sp>
      <p:sp>
        <p:nvSpPr>
          <p:cNvPr id="8" name="TextBox 18">
            <a:extLst>
              <a:ext uri="{FF2B5EF4-FFF2-40B4-BE49-F238E27FC236}">
                <a16:creationId xmlns:a16="http://schemas.microsoft.com/office/drawing/2014/main" id="{5083AC52-C0CE-4987-9835-25C9DFAEF833}"/>
              </a:ext>
            </a:extLst>
          </p:cNvPr>
          <p:cNvSpPr txBox="1">
            <a:spLocks noChangeArrowheads="1"/>
          </p:cNvSpPr>
          <p:nvPr/>
        </p:nvSpPr>
        <p:spPr bwMode="auto">
          <a:xfrm rot="674700">
            <a:off x="8458609" y="2503607"/>
            <a:ext cx="1761994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altLang="en-US" sz="1400" dirty="0">
                <a:latin typeface="Calibri"/>
                <a:ea typeface="Calibri"/>
                <a:cs typeface="Calibri"/>
              </a:rPr>
              <a:t>II enjoyed my I – </a:t>
            </a:r>
            <a:r>
              <a:rPr lang="en-GB" altLang="en-US" sz="1400">
                <a:latin typeface="Calibri"/>
                <a:ea typeface="Calibri"/>
                <a:cs typeface="Calibri"/>
              </a:rPr>
              <a:t>Voice day we played lots of games and had a nice lunch. By Haajar,</a:t>
            </a:r>
            <a:endParaRPr lang="en-GB" altLang="en-US" sz="1400" dirty="0">
              <a:ea typeface="Calibri"/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CA7CD66-7986-BE65-F6ED-C904B0FB7730}"/>
              </a:ext>
            </a:extLst>
          </p:cNvPr>
          <p:cNvSpPr txBox="1"/>
          <p:nvPr/>
        </p:nvSpPr>
        <p:spPr>
          <a:xfrm>
            <a:off x="1961508" y="250270"/>
            <a:ext cx="128727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</a:t>
            </a:r>
            <a:r>
              <a:rPr lang="en-US" sz="1200">
                <a:latin typeface="Calibri"/>
                <a:ea typeface="Calibri"/>
                <a:cs typeface="Calibri"/>
              </a:rPr>
              <a:t>enjoyed going on the </a:t>
            </a:r>
            <a:r>
              <a:rPr lang="en-US" sz="1200" dirty="0">
                <a:latin typeface="Calibri"/>
                <a:ea typeface="Calibri"/>
                <a:cs typeface="Calibri"/>
              </a:rPr>
              <a:t>school trip to Foly farm.  enjoyed seeing the lions. By Kymani.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AEE443-E6BA-95C6-4045-FB2F2B3B5733}"/>
              </a:ext>
            </a:extLst>
          </p:cNvPr>
          <p:cNvSpPr txBox="1"/>
          <p:nvPr/>
        </p:nvSpPr>
        <p:spPr>
          <a:xfrm>
            <a:off x="397402" y="99875"/>
            <a:ext cx="108407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liked making £5 grow because we got dominoes pizza by Safra.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F3E739-E61A-7271-FC8D-40EADE750EA0}"/>
              </a:ext>
            </a:extLst>
          </p:cNvPr>
          <p:cNvSpPr txBox="1"/>
          <p:nvPr/>
        </p:nvSpPr>
        <p:spPr>
          <a:xfrm>
            <a:off x="4048428" y="3795781"/>
            <a:ext cx="2161261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ea typeface="Calibri"/>
                <a:cs typeface="Calibri"/>
              </a:rPr>
              <a:t>I liked being part of I -voice and talking about </a:t>
            </a:r>
            <a:r>
              <a:rPr lang="en-US" sz="1400" dirty="0" err="1">
                <a:latin typeface="Calibri"/>
                <a:ea typeface="Calibri"/>
                <a:cs typeface="Calibri"/>
              </a:rPr>
              <a:t>Criw</a:t>
            </a:r>
            <a:r>
              <a:rPr lang="en-US" sz="1400" dirty="0">
                <a:latin typeface="Calibri"/>
                <a:ea typeface="Calibri"/>
                <a:cs typeface="Calibri"/>
              </a:rPr>
              <a:t> </a:t>
            </a:r>
            <a:r>
              <a:rPr lang="en-US" sz="1400" dirty="0" err="1">
                <a:latin typeface="Calibri"/>
                <a:ea typeface="Calibri"/>
                <a:cs typeface="Calibri"/>
              </a:rPr>
              <a:t>cymraeg</a:t>
            </a:r>
            <a:r>
              <a:rPr lang="en-US" sz="1400" dirty="0">
                <a:latin typeface="Calibri"/>
                <a:ea typeface="Calibri"/>
                <a:cs typeface="Calibri"/>
              </a:rPr>
              <a:t>. By Haajar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336F40-5C4A-F271-158A-14F1215F5B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9312" y="5102678"/>
            <a:ext cx="2757715" cy="16020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6CB167-91FD-C608-B117-A822BBCEC7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81376" y="1855788"/>
            <a:ext cx="2033362" cy="13321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864F58-930C-C65E-28AF-A43070317D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14957" y="2895600"/>
            <a:ext cx="1518888" cy="117565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6507F2EB-E38F-9C51-DA0D-D4BA08FF6845}"/>
              </a:ext>
            </a:extLst>
          </p:cNvPr>
          <p:cNvSpPr txBox="1"/>
          <p:nvPr/>
        </p:nvSpPr>
        <p:spPr>
          <a:xfrm>
            <a:off x="230487" y="1834331"/>
            <a:ext cx="108407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sports day.  I liked the </a:t>
            </a:r>
            <a:r>
              <a:rPr lang="en-US" sz="1200">
                <a:latin typeface="Calibri"/>
                <a:ea typeface="Calibri"/>
                <a:cs typeface="Calibri"/>
              </a:rPr>
              <a:t>lon</a:t>
            </a:r>
            <a:r>
              <a:rPr lang="en-US" sz="1200" dirty="0">
                <a:latin typeface="Calibri"/>
                <a:ea typeface="Calibri"/>
                <a:cs typeface="Calibri"/>
              </a:rPr>
              <a:t>g distance by Saleh.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09C853-13B2-8CCE-196F-E0BD6983719F}"/>
              </a:ext>
            </a:extLst>
          </p:cNvPr>
          <p:cNvSpPr txBox="1"/>
          <p:nvPr/>
        </p:nvSpPr>
        <p:spPr>
          <a:xfrm>
            <a:off x="4720250" y="5378879"/>
            <a:ext cx="1263847" cy="1015663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taking part in the obstacle race on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spo</a:t>
            </a:r>
            <a:r>
              <a:rPr lang="en-US" sz="1200" dirty="0">
                <a:latin typeface="Calibri"/>
                <a:ea typeface="Calibri"/>
                <a:cs typeface="Calibri"/>
              </a:rPr>
              <a:t>rts day. By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Adza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1699354-3A71-598A-689B-2825C636B7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8364" y="1878691"/>
            <a:ext cx="1500414" cy="162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00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A3FCC-4428-BF78-3F58-2126B72CB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1" name="Picture 6" descr="Blank Pink Postit Note Stock Photo - Download Image Now - iStock">
            <a:extLst>
              <a:ext uri="{FF2B5EF4-FFF2-40B4-BE49-F238E27FC236}">
                <a16:creationId xmlns:a16="http://schemas.microsoft.com/office/drawing/2014/main" id="{743FEC67-B88C-2767-8D02-74BDA3FE13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3" t="7002" r="13681" b="9624"/>
          <a:stretch>
            <a:fillRect/>
          </a:stretch>
        </p:blipFill>
        <p:spPr bwMode="auto">
          <a:xfrm>
            <a:off x="8044853" y="4993614"/>
            <a:ext cx="1721122" cy="170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Group 22">
            <a:extLst>
              <a:ext uri="{FF2B5EF4-FFF2-40B4-BE49-F238E27FC236}">
                <a16:creationId xmlns:a16="http://schemas.microsoft.com/office/drawing/2014/main" id="{27D2E603-FA7D-FCDE-8EFB-73D0A0AAD644}"/>
              </a:ext>
            </a:extLst>
          </p:cNvPr>
          <p:cNvGrpSpPr>
            <a:grpSpLocks/>
          </p:cNvGrpSpPr>
          <p:nvPr/>
        </p:nvGrpSpPr>
        <p:grpSpPr bwMode="auto">
          <a:xfrm rot="674700">
            <a:off x="8041640" y="311486"/>
            <a:ext cx="1821746" cy="1588176"/>
            <a:chOff x="6096000" y="886374"/>
            <a:chExt cx="1660997" cy="1736380"/>
          </a:xfrm>
        </p:grpSpPr>
        <p:pic>
          <p:nvPicPr>
            <p:cNvPr id="3099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452C305D-52DD-4724-521F-8BF3B3AB7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>
              <a:fillRect/>
            </a:stretch>
          </p:blipFill>
          <p:spPr bwMode="auto">
            <a:xfrm>
              <a:off x="6096000" y="886374"/>
              <a:ext cx="1660997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00" name="TextBox 18">
              <a:extLst>
                <a:ext uri="{FF2B5EF4-FFF2-40B4-BE49-F238E27FC236}">
                  <a16:creationId xmlns:a16="http://schemas.microsoft.com/office/drawing/2014/main" id="{383E1D78-162B-39F9-568C-FF61AE3128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2541" y="1429659"/>
              <a:ext cx="1380566" cy="335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altLang="en-US" sz="1400">
                <a:ea typeface="Calibri"/>
                <a:cs typeface="Calibri"/>
              </a:endParaRPr>
            </a:p>
          </p:txBody>
        </p:sp>
      </p:grpSp>
      <p:grpSp>
        <p:nvGrpSpPr>
          <p:cNvPr id="3076" name="Group 27">
            <a:extLst>
              <a:ext uri="{FF2B5EF4-FFF2-40B4-BE49-F238E27FC236}">
                <a16:creationId xmlns:a16="http://schemas.microsoft.com/office/drawing/2014/main" id="{D7DD359F-7410-4B18-1496-BB74F010FC8E}"/>
              </a:ext>
            </a:extLst>
          </p:cNvPr>
          <p:cNvGrpSpPr>
            <a:grpSpLocks/>
          </p:cNvGrpSpPr>
          <p:nvPr/>
        </p:nvGrpSpPr>
        <p:grpSpPr bwMode="auto">
          <a:xfrm rot="457491">
            <a:off x="6182418" y="3364813"/>
            <a:ext cx="1330666" cy="1273658"/>
            <a:chOff x="3949212" y="3408701"/>
            <a:chExt cx="1602555" cy="1736380"/>
          </a:xfrm>
        </p:grpSpPr>
        <p:pic>
          <p:nvPicPr>
            <p:cNvPr id="3097" name="Picture 30">
              <a:extLst>
                <a:ext uri="{FF2B5EF4-FFF2-40B4-BE49-F238E27FC236}">
                  <a16:creationId xmlns:a16="http://schemas.microsoft.com/office/drawing/2014/main" id="{A75226A0-938E-5951-5647-0C9D1D01AA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212" y="3408701"/>
              <a:ext cx="1602555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8" name="TextBox 26">
              <a:extLst>
                <a:ext uri="{FF2B5EF4-FFF2-40B4-BE49-F238E27FC236}">
                  <a16:creationId xmlns:a16="http://schemas.microsoft.com/office/drawing/2014/main" id="{588E71DB-DAD1-0D9E-3A97-57DD0AD8FF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1474" y="3935736"/>
              <a:ext cx="1418032" cy="435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GB" altLang="en-US" sz="1600"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3077" name="Group 31">
            <a:extLst>
              <a:ext uri="{FF2B5EF4-FFF2-40B4-BE49-F238E27FC236}">
                <a16:creationId xmlns:a16="http://schemas.microsoft.com/office/drawing/2014/main" id="{4B4C62F7-B42A-1C78-7096-1E035407C3AB}"/>
              </a:ext>
            </a:extLst>
          </p:cNvPr>
          <p:cNvGrpSpPr>
            <a:grpSpLocks/>
          </p:cNvGrpSpPr>
          <p:nvPr/>
        </p:nvGrpSpPr>
        <p:grpSpPr bwMode="auto">
          <a:xfrm rot="240000">
            <a:off x="3845291" y="78977"/>
            <a:ext cx="1249817" cy="1563686"/>
            <a:chOff x="3117507" y="3065692"/>
            <a:chExt cx="1660997" cy="1736380"/>
          </a:xfrm>
        </p:grpSpPr>
        <p:pic>
          <p:nvPicPr>
            <p:cNvPr id="3095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5AD527BA-1107-94C0-6E38-D7801776B3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>
              <a:fillRect/>
            </a:stretch>
          </p:blipFill>
          <p:spPr bwMode="auto">
            <a:xfrm>
              <a:off x="3117507" y="3065692"/>
              <a:ext cx="1660997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96" name="TextBox 29">
              <a:extLst>
                <a:ext uri="{FF2B5EF4-FFF2-40B4-BE49-F238E27FC236}">
                  <a16:creationId xmlns:a16="http://schemas.microsoft.com/office/drawing/2014/main" id="{1BCE26B3-BDD6-2F7A-D693-F4124E788F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5442" y="3712775"/>
              <a:ext cx="1223866" cy="317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200">
                  <a:latin typeface="Calibri"/>
                  <a:ea typeface="Calibri"/>
                  <a:cs typeface="Calibri"/>
                </a:rPr>
                <a:t> </a:t>
              </a:r>
            </a:p>
          </p:txBody>
        </p:sp>
      </p:grpSp>
      <p:grpSp>
        <p:nvGrpSpPr>
          <p:cNvPr id="3080" name="Group 28">
            <a:extLst>
              <a:ext uri="{FF2B5EF4-FFF2-40B4-BE49-F238E27FC236}">
                <a16:creationId xmlns:a16="http://schemas.microsoft.com/office/drawing/2014/main" id="{B985BB15-42DC-756F-AF0A-06F874316366}"/>
              </a:ext>
            </a:extLst>
          </p:cNvPr>
          <p:cNvGrpSpPr>
            <a:grpSpLocks/>
          </p:cNvGrpSpPr>
          <p:nvPr/>
        </p:nvGrpSpPr>
        <p:grpSpPr bwMode="auto">
          <a:xfrm>
            <a:off x="275611" y="3434557"/>
            <a:ext cx="3399917" cy="3389312"/>
            <a:chOff x="699539" y="48454"/>
            <a:chExt cx="3942540" cy="2388224"/>
          </a:xfrm>
        </p:grpSpPr>
        <p:pic>
          <p:nvPicPr>
            <p:cNvPr id="3089" name="Picture 17" descr="Text, letter&#10;&#10;Description automatically generated">
              <a:extLst>
                <a:ext uri="{FF2B5EF4-FFF2-40B4-BE49-F238E27FC236}">
                  <a16:creationId xmlns:a16="http://schemas.microsoft.com/office/drawing/2014/main" id="{229A0626-1941-AB8E-41E1-809A9B6EC1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01" t="10001" r="6699" b="9024"/>
            <a:stretch>
              <a:fillRect/>
            </a:stretch>
          </p:blipFill>
          <p:spPr bwMode="auto">
            <a:xfrm>
              <a:off x="699539" y="48454"/>
              <a:ext cx="3942540" cy="23882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FA2731E0-9975-3995-1C2B-23574BC455A9}"/>
                </a:ext>
              </a:extLst>
            </p:cNvPr>
            <p:cNvSpPr txBox="1"/>
            <p:nvPr/>
          </p:nvSpPr>
          <p:spPr>
            <a:xfrm>
              <a:off x="967880" y="310286"/>
              <a:ext cx="3486837" cy="230739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900" b="1">
                <a:latin typeface="Comic Sans MS"/>
                <a:cs typeface="Calibri" panose="020F0502020204030204"/>
              </a:endParaRPr>
            </a:p>
          </p:txBody>
        </p:sp>
      </p:grpSp>
      <p:pic>
        <p:nvPicPr>
          <p:cNvPr id="3085" name="Picture 50">
            <a:extLst>
              <a:ext uri="{FF2B5EF4-FFF2-40B4-BE49-F238E27FC236}">
                <a16:creationId xmlns:a16="http://schemas.microsoft.com/office/drawing/2014/main" id="{2B178DDF-437A-B255-6F43-AD09A646F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0806">
            <a:off x="5990380" y="83378"/>
            <a:ext cx="160337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Box 12">
            <a:extLst>
              <a:ext uri="{FF2B5EF4-FFF2-40B4-BE49-F238E27FC236}">
                <a16:creationId xmlns:a16="http://schemas.microsoft.com/office/drawing/2014/main" id="{5AF790CA-B2E4-FF57-7988-0D7BEA316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0225" y="4765617"/>
            <a:ext cx="122915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GB" altLang="en-US" sz="1400">
              <a:latin typeface="Comic Sans MS" panose="030F0902030302020204" pitchFamily="66" charset="0"/>
            </a:endParaRPr>
          </a:p>
        </p:txBody>
      </p:sp>
      <p:pic>
        <p:nvPicPr>
          <p:cNvPr id="53" name="Picture 6" descr="Blank Pink Postit Note Stock Photo - Download Image Now - iStock">
            <a:extLst>
              <a:ext uri="{FF2B5EF4-FFF2-40B4-BE49-F238E27FC236}">
                <a16:creationId xmlns:a16="http://schemas.microsoft.com/office/drawing/2014/main" id="{C2D5CEA4-1CB6-8B19-E134-BB50A4E94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3" t="7002" r="13681" b="9624"/>
          <a:stretch>
            <a:fillRect/>
          </a:stretch>
        </p:blipFill>
        <p:spPr bwMode="auto">
          <a:xfrm>
            <a:off x="510039" y="260960"/>
            <a:ext cx="1487039" cy="1184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6" descr="Blank Pink Postit Note Stock Photo - Download Image Now - iStock">
            <a:extLst>
              <a:ext uri="{FF2B5EF4-FFF2-40B4-BE49-F238E27FC236}">
                <a16:creationId xmlns:a16="http://schemas.microsoft.com/office/drawing/2014/main" id="{4279E56B-281F-6D81-75B1-AB7B87ABF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3" t="7002" r="13681" b="9624"/>
          <a:stretch>
            <a:fillRect/>
          </a:stretch>
        </p:blipFill>
        <p:spPr bwMode="auto">
          <a:xfrm>
            <a:off x="10124740" y="2371439"/>
            <a:ext cx="1898990" cy="1153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B7690295-F30A-2A98-3618-1CAF60E42F47}"/>
              </a:ext>
            </a:extLst>
          </p:cNvPr>
          <p:cNvSpPr txBox="1"/>
          <p:nvPr/>
        </p:nvSpPr>
        <p:spPr bwMode="auto">
          <a:xfrm rot="21120000">
            <a:off x="10314743" y="3212961"/>
            <a:ext cx="1281112" cy="253916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50" b="1">
                <a:latin typeface="Bradley Hand ITC"/>
              </a:rPr>
              <a:t> </a:t>
            </a: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B142C9F6-6FFE-B308-0F29-FA81D8AD0CCD}"/>
              </a:ext>
            </a:extLst>
          </p:cNvPr>
          <p:cNvGrpSpPr>
            <a:grpSpLocks/>
          </p:cNvGrpSpPr>
          <p:nvPr/>
        </p:nvGrpSpPr>
        <p:grpSpPr bwMode="auto">
          <a:xfrm>
            <a:off x="2014982" y="1100942"/>
            <a:ext cx="2214504" cy="1880390"/>
            <a:chOff x="-512703" y="40405"/>
            <a:chExt cx="2149932" cy="1528470"/>
          </a:xfrm>
        </p:grpSpPr>
        <p:pic>
          <p:nvPicPr>
            <p:cNvPr id="3" name="Picture 4" descr="poster note - Clip Art Library">
              <a:extLst>
                <a:ext uri="{FF2B5EF4-FFF2-40B4-BE49-F238E27FC236}">
                  <a16:creationId xmlns:a16="http://schemas.microsoft.com/office/drawing/2014/main" id="{A7C5F003-AB4C-DC88-FCCD-BE43D361A9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8" t="3970" r="3522" b="10194"/>
            <a:stretch>
              <a:fillRect/>
            </a:stretch>
          </p:blipFill>
          <p:spPr bwMode="auto">
            <a:xfrm rot="21120000">
              <a:off x="-512703" y="40405"/>
              <a:ext cx="1509434" cy="152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ED34FA7-E6CC-903B-85F5-A6F8F6036838}"/>
                </a:ext>
              </a:extLst>
            </p:cNvPr>
            <p:cNvSpPr txBox="1"/>
            <p:nvPr/>
          </p:nvSpPr>
          <p:spPr>
            <a:xfrm rot="21120000">
              <a:off x="356354" y="817743"/>
              <a:ext cx="1280875" cy="276946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b="1">
                <a:latin typeface="Bradley Hand ITC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C524A8F-7C09-5366-0648-C79F2B1D7E56}"/>
              </a:ext>
            </a:extLst>
          </p:cNvPr>
          <p:cNvSpPr txBox="1"/>
          <p:nvPr/>
        </p:nvSpPr>
        <p:spPr>
          <a:xfrm>
            <a:off x="5023681" y="2050670"/>
            <a:ext cx="2710033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Summer Term 2</a:t>
            </a:r>
            <a:endParaRPr lang="en-US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Dosbarth Rhymney </a:t>
            </a:r>
          </a:p>
          <a:p>
            <a:pPr algn="ctr"/>
            <a:r>
              <a:rPr lang="en-US" u="sng">
                <a:latin typeface="Calibri"/>
                <a:ea typeface="Calibri"/>
                <a:cs typeface="Calibri"/>
              </a:rPr>
              <a:t>All things Bright and Beautiful 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A78293-AD4E-16A2-0CEB-94B7F13C0CD7}"/>
              </a:ext>
            </a:extLst>
          </p:cNvPr>
          <p:cNvSpPr txBox="1"/>
          <p:nvPr/>
        </p:nvSpPr>
        <p:spPr bwMode="auto">
          <a:xfrm rot="21120000">
            <a:off x="297242" y="3757258"/>
            <a:ext cx="1281112" cy="276999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200" b="1">
              <a:latin typeface="Bradley Hand ITC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CF59893-DA33-1474-CF43-B71B47281D74}"/>
              </a:ext>
            </a:extLst>
          </p:cNvPr>
          <p:cNvSpPr txBox="1"/>
          <p:nvPr/>
        </p:nvSpPr>
        <p:spPr>
          <a:xfrm>
            <a:off x="287569" y="3279946"/>
            <a:ext cx="3764359" cy="43319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050" b="1">
                <a:latin typeface="Calibri"/>
                <a:ea typeface="Calibri"/>
                <a:cs typeface="Segoe UI"/>
              </a:rPr>
              <a:t>The Four Purposes </a:t>
            </a:r>
            <a:r>
              <a:rPr lang="en-US" sz="1050">
                <a:latin typeface="Calibri"/>
                <a:ea typeface="Calibri"/>
                <a:cs typeface="Segoe UI"/>
              </a:rPr>
              <a:t>​</a:t>
            </a:r>
          </a:p>
          <a:p>
            <a:r>
              <a:rPr lang="en-US" sz="1050" b="1" i="1">
                <a:latin typeface="Calibri"/>
                <a:ea typeface="Calibri"/>
                <a:cs typeface="Segoe UI"/>
              </a:rPr>
              <a:t>Ambitious, capab</a:t>
            </a:r>
            <a:r>
              <a:rPr lang="en-US" sz="1000" b="1" i="1">
                <a:latin typeface="Calibri"/>
                <a:ea typeface="Calibri"/>
                <a:cs typeface="Segoe UI"/>
              </a:rPr>
              <a:t>le learners </a:t>
            </a:r>
            <a:r>
              <a:rPr lang="en-US" sz="1000" i="1">
                <a:latin typeface="Calibri"/>
                <a:ea typeface="Calibri"/>
                <a:cs typeface="Segoe UI"/>
              </a:rPr>
              <a:t>– </a:t>
            </a:r>
            <a:endParaRPr lang="en-GB" sz="1000">
              <a:solidFill>
                <a:srgbClr val="666666"/>
              </a:solidFill>
              <a:latin typeface="Montserrat"/>
              <a:ea typeface="Calibri"/>
              <a:cs typeface="Segoe UI"/>
            </a:endParaRP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To enjoy challenge </a:t>
            </a: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Use Welsh in conversations,</a:t>
            </a: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Use digital technologies A.I, </a:t>
            </a:r>
          </a:p>
          <a:p>
            <a:endParaRPr lang="en-US" sz="1000" i="1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E</a:t>
            </a:r>
            <a:r>
              <a:rPr lang="en-US" sz="1000" b="1" i="1">
                <a:latin typeface="Calibri"/>
                <a:ea typeface="Calibri"/>
                <a:cs typeface="Segoe UI"/>
              </a:rPr>
              <a:t>thical, informed </a:t>
            </a:r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citizens</a:t>
            </a:r>
            <a:endParaRPr lang="en-US" sz="1000">
              <a:solidFill>
                <a:srgbClr val="1F1F1F"/>
              </a:solidFill>
              <a:latin typeface="Arial"/>
              <a:ea typeface="Calibri"/>
              <a:cs typeface="Arial"/>
            </a:endParaRPr>
          </a:p>
          <a:p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Finding out about our culture. Aberfan, </a:t>
            </a:r>
            <a:r>
              <a:rPr lang="en-US" sz="1000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sennedd</a:t>
            </a:r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, </a:t>
            </a:r>
            <a:r>
              <a:rPr lang="en-US" sz="1000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cofiwch</a:t>
            </a:r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 </a:t>
            </a:r>
          </a:p>
          <a:p>
            <a:r>
              <a:rPr lang="en-US" sz="1000" i="1" dirty="0" err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dryweryn</a:t>
            </a:r>
            <a:r>
              <a:rPr lang="en-US" sz="1000" i="1" dirty="0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.</a:t>
            </a:r>
            <a:endParaRPr lang="en-US" dirty="0"/>
          </a:p>
          <a:p>
            <a:r>
              <a:rPr lang="en-US" sz="100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 Celebrate being Welsh.</a:t>
            </a:r>
            <a:endParaRPr lang="en-US"/>
          </a:p>
          <a:p>
            <a:endParaRPr lang="en-US" sz="1000" i="1">
              <a:latin typeface="Calibri"/>
              <a:ea typeface="Calibri"/>
              <a:cs typeface="Segoe UI"/>
            </a:endParaRPr>
          </a:p>
          <a:p>
            <a:pPr>
              <a:buFont typeface="Arial"/>
              <a:buChar char="•"/>
            </a:pPr>
            <a:r>
              <a:rPr lang="en-US" sz="1000" b="1" i="1">
                <a:latin typeface="Calibri"/>
                <a:ea typeface="Calibri"/>
                <a:cs typeface="Segoe UI"/>
              </a:rPr>
              <a:t>Healthy, confident individuals.</a:t>
            </a:r>
            <a:endParaRPr lang="en-US" sz="1000">
              <a:solidFill>
                <a:srgbClr val="1F1F1F"/>
              </a:solidFill>
              <a:latin typeface="Arial"/>
              <a:ea typeface="Calibri"/>
              <a:cs typeface="Arial"/>
            </a:endParaRPr>
          </a:p>
          <a:p>
            <a:pPr>
              <a:buFont typeface="Arial"/>
              <a:buChar char="•"/>
            </a:pPr>
            <a:r>
              <a:rPr lang="en-US" sz="1000" b="1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Manners</a:t>
            </a:r>
          </a:p>
          <a:p>
            <a:pPr marL="285750" indent="-285750">
              <a:buFont typeface="Arial"/>
              <a:buChar char="•"/>
            </a:pPr>
            <a:r>
              <a:rPr lang="en-US" sz="1000">
                <a:solidFill>
                  <a:srgbClr val="1F1F1F"/>
                </a:solidFill>
                <a:latin typeface="Roboto"/>
                <a:ea typeface="Roboto"/>
                <a:cs typeface="Roboto"/>
              </a:rPr>
              <a:t>Confidence </a:t>
            </a:r>
          </a:p>
          <a:p>
            <a:pPr marL="285750" indent="-285750">
              <a:buFont typeface="Arial"/>
              <a:buChar char="•"/>
            </a:pPr>
            <a:r>
              <a:rPr lang="en-US" sz="1000">
                <a:solidFill>
                  <a:srgbClr val="1F1F1F"/>
                </a:solidFill>
                <a:latin typeface="Roboto"/>
                <a:ea typeface="Roboto"/>
                <a:cs typeface="Roboto"/>
              </a:rPr>
              <a:t>Working on stickability. Stick at things for longer.</a:t>
            </a:r>
          </a:p>
          <a:p>
            <a:pPr marL="285750" indent="-285750">
              <a:buFont typeface="Arial"/>
              <a:buChar char="•"/>
            </a:pPr>
            <a:endParaRPr lang="en-US" sz="1000">
              <a:solidFill>
                <a:srgbClr val="1F1F1F"/>
              </a:solidFill>
              <a:latin typeface="Roboto"/>
              <a:ea typeface="Roboto"/>
              <a:cs typeface="Roboto"/>
            </a:endParaRPr>
          </a:p>
          <a:p>
            <a:r>
              <a:rPr lang="en-US" sz="1050" i="1">
                <a:latin typeface="Calibri"/>
                <a:ea typeface="Calibri"/>
                <a:cs typeface="Segoe UI"/>
              </a:rPr>
              <a:t>E</a:t>
            </a:r>
            <a:r>
              <a:rPr lang="en-US" sz="1050" b="1" i="1">
                <a:latin typeface="Calibri"/>
                <a:ea typeface="Calibri"/>
                <a:cs typeface="Segoe UI"/>
              </a:rPr>
              <a:t>nterprising, creative contributors </a:t>
            </a:r>
            <a:r>
              <a:rPr lang="en-US" sz="1050" i="1">
                <a:latin typeface="Calibri"/>
                <a:ea typeface="Calibri"/>
                <a:cs typeface="Segoe UI"/>
              </a:rPr>
              <a:t>-</a:t>
            </a:r>
            <a:endParaRPr lang="en-US" sz="900">
              <a:solidFill>
                <a:srgbClr val="1F1F1F"/>
              </a:solidFill>
              <a:latin typeface="Arial"/>
              <a:ea typeface="Calibri"/>
              <a:cs typeface="Arial"/>
            </a:endParaRPr>
          </a:p>
          <a:p>
            <a:r>
              <a:rPr lang="en-US" sz="1050" i="1">
                <a:latin typeface="Calibri"/>
                <a:ea typeface="Calibri"/>
                <a:cs typeface="Segoe UI"/>
              </a:rPr>
              <a:t>Make £5 grow, make and sell a product.</a:t>
            </a:r>
            <a:endParaRPr lang="en-US" sz="1050" i="1" dirty="0">
              <a:latin typeface="Calibri"/>
              <a:ea typeface="Calibri"/>
              <a:cs typeface="Segoe UI"/>
            </a:endParaRPr>
          </a:p>
          <a:p>
            <a:r>
              <a:rPr lang="en-US" sz="1050" i="1">
                <a:latin typeface="Calibri"/>
                <a:ea typeface="Calibri"/>
                <a:cs typeface="Segoe UI"/>
              </a:rPr>
              <a:t> Collaborative learning help others look at the problem.</a:t>
            </a:r>
          </a:p>
          <a:p>
            <a:r>
              <a:rPr lang="en-US" sz="105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Metacognition</a:t>
            </a:r>
          </a:p>
          <a:p>
            <a:r>
              <a:rPr lang="en-US" sz="1050" i="1">
                <a:solidFill>
                  <a:srgbClr val="000000"/>
                </a:solidFill>
                <a:latin typeface="Calibri"/>
                <a:ea typeface="Calibri"/>
                <a:cs typeface="Segoe UI"/>
              </a:rPr>
              <a:t>The Learning Pit , </a:t>
            </a:r>
          </a:p>
          <a:p>
            <a:r>
              <a:rPr lang="en-US" sz="1050" i="1">
                <a:latin typeface="Calibri"/>
                <a:ea typeface="Calibri"/>
                <a:cs typeface="Segoe UI"/>
              </a:rPr>
              <a:t>Collaborative colin</a:t>
            </a:r>
          </a:p>
          <a:p>
            <a:pPr marL="285750" indent="-285750">
              <a:buFont typeface="Arial"/>
              <a:buChar char="•"/>
            </a:pPr>
            <a:endParaRPr lang="en-US" sz="1000">
              <a:solidFill>
                <a:srgbClr val="000000"/>
              </a:solidFill>
              <a:latin typeface="Roboto"/>
              <a:ea typeface="Roboto"/>
              <a:cs typeface="Roboto"/>
            </a:endParaRPr>
          </a:p>
          <a:p>
            <a:endParaRPr lang="en-US" sz="1050" i="1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endParaRPr lang="en-US" sz="1050" i="1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  <a:p>
            <a:endParaRPr lang="en-US" sz="1000">
              <a:solidFill>
                <a:srgbClr val="1F1F1F"/>
              </a:solidFill>
              <a:latin typeface="Arial"/>
              <a:ea typeface="Calibri"/>
              <a:cs typeface="Arial"/>
            </a:endParaRPr>
          </a:p>
          <a:p>
            <a:endParaRPr lang="en-US" sz="1050" i="1">
              <a:solidFill>
                <a:srgbClr val="000000"/>
              </a:solidFill>
              <a:latin typeface="Calibri"/>
              <a:ea typeface="Calibri"/>
              <a:cs typeface="Segoe UI"/>
            </a:endParaRPr>
          </a:p>
        </p:txBody>
      </p:sp>
      <p:pic>
        <p:nvPicPr>
          <p:cNvPr id="22" name="Picture 4" descr="poster note - Clip Art Library">
            <a:extLst>
              <a:ext uri="{FF2B5EF4-FFF2-40B4-BE49-F238E27FC236}">
                <a16:creationId xmlns:a16="http://schemas.microsoft.com/office/drawing/2014/main" id="{8D8B16D2-6A38-940B-DF02-609897F32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8" t="3970" r="3522" b="10194"/>
          <a:stretch>
            <a:fillRect/>
          </a:stretch>
        </p:blipFill>
        <p:spPr bwMode="auto">
          <a:xfrm rot="21120000">
            <a:off x="4424000" y="4644046"/>
            <a:ext cx="1869370" cy="1377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6946FCCD-3B79-0DAA-755D-5ADB27690243}"/>
              </a:ext>
            </a:extLst>
          </p:cNvPr>
          <p:cNvSpPr txBox="1"/>
          <p:nvPr/>
        </p:nvSpPr>
        <p:spPr>
          <a:xfrm>
            <a:off x="509588" y="521808"/>
            <a:ext cx="146543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II liked playing hide and seek and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rubby</a:t>
            </a:r>
            <a:r>
              <a:rPr lang="en-US" sz="1200" dirty="0">
                <a:latin typeface="Calibri"/>
                <a:ea typeface="Calibri"/>
                <a:cs typeface="Calibri"/>
              </a:rPr>
              <a:t> with Carson and Elias 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1C8334D-2362-E923-C004-C002868CD22F}"/>
              </a:ext>
            </a:extLst>
          </p:cNvPr>
          <p:cNvSpPr txBox="1"/>
          <p:nvPr/>
        </p:nvSpPr>
        <p:spPr>
          <a:xfrm>
            <a:off x="3863272" y="351832"/>
            <a:ext cx="1314620" cy="8617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000" dirty="0">
                <a:latin typeface="Calibri"/>
                <a:ea typeface="Calibri"/>
                <a:cs typeface="Calibri"/>
              </a:rPr>
              <a:t>I enjoyed winning the golden ticket and </a:t>
            </a:r>
            <a:r>
              <a:rPr lang="en-US" sz="1000">
                <a:latin typeface="Calibri"/>
                <a:ea typeface="Calibri"/>
                <a:cs typeface="Calibri"/>
              </a:rPr>
              <a:t>going to Hickorys</a:t>
            </a:r>
            <a:r>
              <a:rPr lang="en-US" sz="1000" dirty="0">
                <a:latin typeface="Calibri"/>
                <a:ea typeface="Calibri"/>
                <a:cs typeface="Calibri"/>
              </a:rPr>
              <a:t> and watching the movies. By Mohith,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EB4B9F6-46DA-4DA5-E33A-49F860FEDE6C}"/>
              </a:ext>
            </a:extLst>
          </p:cNvPr>
          <p:cNvSpPr txBox="1"/>
          <p:nvPr/>
        </p:nvSpPr>
        <p:spPr>
          <a:xfrm>
            <a:off x="6001387" y="714374"/>
            <a:ext cx="158531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Sports day was fun. I ran every race and won them </a:t>
            </a:r>
            <a:r>
              <a:rPr lang="en-US" sz="1200">
                <a:latin typeface="Calibri"/>
                <a:ea typeface="Calibri"/>
                <a:cs typeface="Calibri"/>
              </a:rPr>
              <a:t>all</a:t>
            </a:r>
            <a:endParaRPr lang="en-US"/>
          </a:p>
          <a:p>
            <a:r>
              <a:rPr lang="en-US" sz="1200" dirty="0">
                <a:latin typeface="Calibri"/>
                <a:ea typeface="Calibri"/>
                <a:cs typeface="Calibri"/>
              </a:rPr>
              <a:t>by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EIias</a:t>
            </a:r>
            <a:r>
              <a:rPr lang="en-US" sz="1200" dirty="0">
                <a:latin typeface="Calibri"/>
                <a:ea typeface="Calibri"/>
                <a:cs typeface="Calibri"/>
              </a:rPr>
              <a:t>.</a:t>
            </a: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1427B54-33E1-13A9-AFAD-733C187E1EEC}"/>
              </a:ext>
            </a:extLst>
          </p:cNvPr>
          <p:cNvSpPr txBox="1"/>
          <p:nvPr/>
        </p:nvSpPr>
        <p:spPr>
          <a:xfrm>
            <a:off x="4238928" y="3655413"/>
            <a:ext cx="112787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alibri"/>
                <a:ea typeface="Calibri"/>
                <a:cs typeface="Calibri"/>
              </a:rPr>
              <a:t>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320479C-C9B4-CC41-5B3E-01BD81AF5B46}"/>
              </a:ext>
            </a:extLst>
          </p:cNvPr>
          <p:cNvSpPr txBox="1"/>
          <p:nvPr/>
        </p:nvSpPr>
        <p:spPr>
          <a:xfrm>
            <a:off x="10740333" y="4495691"/>
            <a:ext cx="852926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latin typeface="Calibri"/>
                <a:ea typeface="Calibri"/>
                <a:cs typeface="Calibri"/>
              </a:rPr>
              <a:t> </a:t>
            </a:r>
            <a:endParaRPr lang="en-US" sz="1400">
              <a:ea typeface="Calibri"/>
              <a:cs typeface="Calibr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D0B093C-B2E5-8A12-AE83-A14480BA6052}"/>
              </a:ext>
            </a:extLst>
          </p:cNvPr>
          <p:cNvSpPr txBox="1"/>
          <p:nvPr/>
        </p:nvSpPr>
        <p:spPr bwMode="auto">
          <a:xfrm rot="21120000">
            <a:off x="10191879" y="3135146"/>
            <a:ext cx="1281112" cy="276999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>
                <a:latin typeface="Bradley Hand ITC"/>
              </a:rPr>
              <a:t>I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B61DA18-DE4D-F5F7-D8C6-8F665041A67D}"/>
              </a:ext>
            </a:extLst>
          </p:cNvPr>
          <p:cNvSpPr txBox="1"/>
          <p:nvPr/>
        </p:nvSpPr>
        <p:spPr>
          <a:xfrm>
            <a:off x="8198906" y="5507261"/>
            <a:ext cx="157259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writing about the review about folly farm in </a:t>
            </a:r>
            <a:r>
              <a:rPr lang="en-US" sz="1200">
                <a:latin typeface="Calibri"/>
                <a:ea typeface="Calibri"/>
                <a:cs typeface="Calibri"/>
              </a:rPr>
              <a:t>literacy. By Noel.</a:t>
            </a:r>
            <a:endParaRPr lang="en-US">
              <a:latin typeface="Aptos" panose="020B0004020202020204"/>
              <a:ea typeface="Calibri"/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AFB06D-7F12-1F0B-3BC6-10BE2CF9AB20}"/>
              </a:ext>
            </a:extLst>
          </p:cNvPr>
          <p:cNvSpPr txBox="1"/>
          <p:nvPr/>
        </p:nvSpPr>
        <p:spPr>
          <a:xfrm>
            <a:off x="4580862" y="5020220"/>
            <a:ext cx="150115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   our trip. It was exciting when </a:t>
            </a:r>
            <a:r>
              <a:rPr lang="en-US" sz="1200">
                <a:latin typeface="Calibri"/>
                <a:ea typeface="Calibri"/>
                <a:cs typeface="Calibri"/>
              </a:rPr>
              <a:t>the lions pounced </a:t>
            </a:r>
            <a:r>
              <a:rPr lang="en-US" sz="1200" dirty="0">
                <a:latin typeface="Calibri"/>
                <a:ea typeface="Calibri"/>
                <a:cs typeface="Calibri"/>
              </a:rPr>
              <a:t>on the window at folly farm. By Ivy.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A34619-E9B0-DFA3-664B-29D23EB4CAE6}"/>
              </a:ext>
            </a:extLst>
          </p:cNvPr>
          <p:cNvSpPr txBox="1"/>
          <p:nvPr/>
        </p:nvSpPr>
        <p:spPr>
          <a:xfrm>
            <a:off x="8425859" y="2664815"/>
            <a:ext cx="1265193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I</a:t>
            </a:r>
          </a:p>
        </p:txBody>
      </p:sp>
      <p:grpSp>
        <p:nvGrpSpPr>
          <p:cNvPr id="16" name="Group 27">
            <a:extLst>
              <a:ext uri="{FF2B5EF4-FFF2-40B4-BE49-F238E27FC236}">
                <a16:creationId xmlns:a16="http://schemas.microsoft.com/office/drawing/2014/main" id="{BC9A7467-2B2E-2CF7-55B7-AF44831ADFCC}"/>
              </a:ext>
            </a:extLst>
          </p:cNvPr>
          <p:cNvGrpSpPr>
            <a:grpSpLocks/>
          </p:cNvGrpSpPr>
          <p:nvPr/>
        </p:nvGrpSpPr>
        <p:grpSpPr bwMode="auto">
          <a:xfrm rot="457491">
            <a:off x="4560596" y="3374947"/>
            <a:ext cx="1613642" cy="1258928"/>
            <a:chOff x="3952867" y="3649682"/>
            <a:chExt cx="1506639" cy="1324872"/>
          </a:xfrm>
        </p:grpSpPr>
        <p:pic>
          <p:nvPicPr>
            <p:cNvPr id="17" name="Picture 30">
              <a:extLst>
                <a:ext uri="{FF2B5EF4-FFF2-40B4-BE49-F238E27FC236}">
                  <a16:creationId xmlns:a16="http://schemas.microsoft.com/office/drawing/2014/main" id="{05B93BF7-83A8-5B48-C513-07AC6EEB47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867" y="3649682"/>
              <a:ext cx="1274903" cy="1324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26">
              <a:extLst>
                <a:ext uri="{FF2B5EF4-FFF2-40B4-BE49-F238E27FC236}">
                  <a16:creationId xmlns:a16="http://schemas.microsoft.com/office/drawing/2014/main" id="{5D3FC3D1-A956-142C-EAC8-2A0652C5B7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1474" y="3935736"/>
              <a:ext cx="1418032" cy="435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GB" altLang="en-US" sz="1600"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663F8B6-3878-ADB8-4AB2-97F5FDB0EA52}"/>
              </a:ext>
            </a:extLst>
          </p:cNvPr>
          <p:cNvSpPr txBox="1"/>
          <p:nvPr/>
        </p:nvSpPr>
        <p:spPr>
          <a:xfrm>
            <a:off x="10206716" y="2861629"/>
            <a:ext cx="15725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Calibri"/>
                <a:ea typeface="Calibri"/>
                <a:cs typeface="Calibri"/>
              </a:rPr>
              <a:t>I enjoy reading every day </a:t>
            </a:r>
            <a:r>
              <a:rPr lang="en-US" sz="1200" dirty="0">
                <a:latin typeface="Calibri"/>
                <a:ea typeface="Calibri"/>
                <a:cs typeface="Calibri"/>
              </a:rPr>
              <a:t> By Marcus.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32D7F5-FCFB-622D-6A4F-A131DC6FF3C3}"/>
              </a:ext>
            </a:extLst>
          </p:cNvPr>
          <p:cNvSpPr txBox="1"/>
          <p:nvPr/>
        </p:nvSpPr>
        <p:spPr>
          <a:xfrm>
            <a:off x="8118271" y="716740"/>
            <a:ext cx="157259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really enjoyed the caterpillar ride at folly farm.  It was great fun </a:t>
            </a:r>
            <a:r>
              <a:rPr lang="en-US" sz="1200">
                <a:latin typeface="Calibri"/>
                <a:ea typeface="Calibri"/>
                <a:cs typeface="Calibri"/>
              </a:rPr>
              <a:t>By Karar.</a:t>
            </a:r>
            <a:endParaRPr lang="en-US" sz="1200" dirty="0">
              <a:latin typeface="Calibri"/>
              <a:ea typeface="Calibri"/>
              <a:cs typeface="Calibri"/>
            </a:endParaRPr>
          </a:p>
        </p:txBody>
      </p:sp>
      <p:grpSp>
        <p:nvGrpSpPr>
          <p:cNvPr id="21" name="Group 27">
            <a:extLst>
              <a:ext uri="{FF2B5EF4-FFF2-40B4-BE49-F238E27FC236}">
                <a16:creationId xmlns:a16="http://schemas.microsoft.com/office/drawing/2014/main" id="{4D49606C-E59D-53C6-6753-BFB7CFE165EC}"/>
              </a:ext>
            </a:extLst>
          </p:cNvPr>
          <p:cNvGrpSpPr>
            <a:grpSpLocks/>
          </p:cNvGrpSpPr>
          <p:nvPr/>
        </p:nvGrpSpPr>
        <p:grpSpPr bwMode="auto">
          <a:xfrm rot="457491">
            <a:off x="6383467" y="4690183"/>
            <a:ext cx="1330666" cy="1273658"/>
            <a:chOff x="3949212" y="3408701"/>
            <a:chExt cx="1602555" cy="1736380"/>
          </a:xfrm>
        </p:grpSpPr>
        <p:pic>
          <p:nvPicPr>
            <p:cNvPr id="30" name="Picture 30">
              <a:extLst>
                <a:ext uri="{FF2B5EF4-FFF2-40B4-BE49-F238E27FC236}">
                  <a16:creationId xmlns:a16="http://schemas.microsoft.com/office/drawing/2014/main" id="{F7F27A33-AFC7-296F-4EC6-CEC9DF6CD0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9212" y="3408701"/>
              <a:ext cx="1602555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26">
              <a:extLst>
                <a:ext uri="{FF2B5EF4-FFF2-40B4-BE49-F238E27FC236}">
                  <a16:creationId xmlns:a16="http://schemas.microsoft.com/office/drawing/2014/main" id="{C8AACA29-A79A-CC05-2272-FB858678D2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1474" y="3935736"/>
              <a:ext cx="1418032" cy="435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endParaRPr lang="en-GB" altLang="en-US" sz="1600">
                <a:latin typeface="Calibri"/>
                <a:ea typeface="Calibri"/>
                <a:cs typeface="Calibri"/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1C70BFDC-FCC6-1AC6-F884-9FA6CC4236A6}"/>
              </a:ext>
            </a:extLst>
          </p:cNvPr>
          <p:cNvSpPr txBox="1"/>
          <p:nvPr/>
        </p:nvSpPr>
        <p:spPr>
          <a:xfrm rot="600000">
            <a:off x="6433505" y="5067429"/>
            <a:ext cx="122844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The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waltzers</a:t>
            </a:r>
            <a:r>
              <a:rPr lang="en-US" sz="1200" dirty="0">
                <a:latin typeface="Calibri"/>
                <a:ea typeface="Calibri"/>
                <a:cs typeface="Calibri"/>
              </a:rPr>
              <a:t> were so fast by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Romannie</a:t>
            </a:r>
            <a:r>
              <a:rPr lang="en-US" sz="1200" dirty="0">
                <a:latin typeface="Calibri"/>
                <a:ea typeface="Calibri"/>
                <a:cs typeface="Calibri"/>
              </a:rPr>
              <a:t>. </a:t>
            </a:r>
          </a:p>
        </p:txBody>
      </p:sp>
      <p:grpSp>
        <p:nvGrpSpPr>
          <p:cNvPr id="36" name="Group 22">
            <a:extLst>
              <a:ext uri="{FF2B5EF4-FFF2-40B4-BE49-F238E27FC236}">
                <a16:creationId xmlns:a16="http://schemas.microsoft.com/office/drawing/2014/main" id="{604614AC-CE3C-61D1-9313-D9578192CC17}"/>
              </a:ext>
            </a:extLst>
          </p:cNvPr>
          <p:cNvGrpSpPr>
            <a:grpSpLocks/>
          </p:cNvGrpSpPr>
          <p:nvPr/>
        </p:nvGrpSpPr>
        <p:grpSpPr bwMode="auto">
          <a:xfrm rot="674700">
            <a:off x="10221859" y="3738464"/>
            <a:ext cx="1807232" cy="1167263"/>
            <a:chOff x="6096000" y="886374"/>
            <a:chExt cx="1660997" cy="1736380"/>
          </a:xfrm>
        </p:grpSpPr>
        <p:pic>
          <p:nvPicPr>
            <p:cNvPr id="37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7357770A-65D3-D3DD-D577-E2A71A16FC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>
              <a:fillRect/>
            </a:stretch>
          </p:blipFill>
          <p:spPr bwMode="auto">
            <a:xfrm>
              <a:off x="6096000" y="886374"/>
              <a:ext cx="1660997" cy="1736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Box 18">
              <a:extLst>
                <a:ext uri="{FF2B5EF4-FFF2-40B4-BE49-F238E27FC236}">
                  <a16:creationId xmlns:a16="http://schemas.microsoft.com/office/drawing/2014/main" id="{80CBA077-E7CA-2837-78EF-30982A5EDF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12541" y="1429659"/>
              <a:ext cx="1380566" cy="335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 anchor="t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altLang="en-US" sz="1400">
                <a:ea typeface="Calibri"/>
                <a:cs typeface="Calibri"/>
              </a:endParaRPr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555A16FC-ABC7-20F1-393D-E0F07C48B057}"/>
              </a:ext>
            </a:extLst>
          </p:cNvPr>
          <p:cNvSpPr txBox="1"/>
          <p:nvPr/>
        </p:nvSpPr>
        <p:spPr>
          <a:xfrm>
            <a:off x="10287125" y="3939980"/>
            <a:ext cx="1565123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Calibri"/>
                <a:ea typeface="Calibri"/>
                <a:cs typeface="Calibri"/>
              </a:rPr>
              <a:t>I enjoyed working out  column addition.  I </a:t>
            </a:r>
            <a:r>
              <a:rPr lang="en-US" sz="1200" dirty="0">
                <a:latin typeface="Calibri"/>
                <a:ea typeface="Calibri"/>
                <a:cs typeface="Calibri"/>
              </a:rPr>
              <a:t>persevered by Liam</a:t>
            </a:r>
          </a:p>
        </p:txBody>
      </p:sp>
      <p:grpSp>
        <p:nvGrpSpPr>
          <p:cNvPr id="44" name="Group 3">
            <a:extLst>
              <a:ext uri="{FF2B5EF4-FFF2-40B4-BE49-F238E27FC236}">
                <a16:creationId xmlns:a16="http://schemas.microsoft.com/office/drawing/2014/main" id="{57B06ED8-21E5-F0BA-1EE2-F42090A6CE9E}"/>
              </a:ext>
            </a:extLst>
          </p:cNvPr>
          <p:cNvGrpSpPr>
            <a:grpSpLocks/>
          </p:cNvGrpSpPr>
          <p:nvPr/>
        </p:nvGrpSpPr>
        <p:grpSpPr bwMode="auto">
          <a:xfrm>
            <a:off x="8170112" y="3752217"/>
            <a:ext cx="1466581" cy="1183705"/>
            <a:chOff x="224615" y="40405"/>
            <a:chExt cx="1509434" cy="1528470"/>
          </a:xfrm>
        </p:grpSpPr>
        <p:pic>
          <p:nvPicPr>
            <p:cNvPr id="46" name="Picture 4" descr="poster note - Clip Art Library">
              <a:extLst>
                <a:ext uri="{FF2B5EF4-FFF2-40B4-BE49-F238E27FC236}">
                  <a16:creationId xmlns:a16="http://schemas.microsoft.com/office/drawing/2014/main" id="{908EEDF7-73F6-F2BE-A243-CD104142D4F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8" t="3970" r="3522" b="10194"/>
            <a:stretch>
              <a:fillRect/>
            </a:stretch>
          </p:blipFill>
          <p:spPr bwMode="auto">
            <a:xfrm rot="-480000">
              <a:off x="224615" y="40405"/>
              <a:ext cx="1509434" cy="1528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3BF2BA2-D486-F23B-A2A1-2036E2767FE7}"/>
                </a:ext>
              </a:extLst>
            </p:cNvPr>
            <p:cNvSpPr txBox="1"/>
            <p:nvPr/>
          </p:nvSpPr>
          <p:spPr>
            <a:xfrm rot="21120000">
              <a:off x="356354" y="817743"/>
              <a:ext cx="1280875" cy="276946"/>
            </a:xfrm>
            <a:prstGeom prst="rect">
              <a:avLst/>
            </a:prstGeom>
            <a:noFill/>
          </p:spPr>
          <p:txBody>
            <a:bodyPr lIns="91440" tIns="45720" rIns="91440" bIns="45720" anchor="t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b="1">
                <a:latin typeface="Bradley Hand ITC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557E5CA4-30B6-DE42-14AF-400AB5B401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642" y="1603829"/>
            <a:ext cx="1868257" cy="171994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098B14A-99B3-8083-E335-488456E601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30543" y="354465"/>
            <a:ext cx="1473202" cy="17004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FF00798-7280-E18F-47F3-2AB3FB0350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4680" y="2201862"/>
            <a:ext cx="1936297" cy="143827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C98A333-3D85-002D-74AE-62E9CE492A81}"/>
              </a:ext>
            </a:extLst>
          </p:cNvPr>
          <p:cNvSpPr txBox="1"/>
          <p:nvPr/>
        </p:nvSpPr>
        <p:spPr>
          <a:xfrm>
            <a:off x="2164233" y="1544049"/>
            <a:ext cx="131246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making the slime for enterprise but it was hard to make the mixture by </a:t>
            </a:r>
            <a:r>
              <a:rPr lang="en-US" sz="1200" dirty="0" err="1">
                <a:latin typeface="Calibri"/>
                <a:ea typeface="Calibri"/>
                <a:cs typeface="Calibri"/>
              </a:rPr>
              <a:t>seren</a:t>
            </a:r>
            <a:r>
              <a:rPr lang="en-US" sz="1200" dirty="0">
                <a:latin typeface="Calibri"/>
                <a:ea typeface="Calibri"/>
                <a:cs typeface="Calibri"/>
              </a:rPr>
              <a:t>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A1535BE-1981-1718-5A2D-B3C0487BB2F5}"/>
              </a:ext>
            </a:extLst>
          </p:cNvPr>
          <p:cNvSpPr txBox="1"/>
          <p:nvPr/>
        </p:nvSpPr>
        <p:spPr>
          <a:xfrm>
            <a:off x="4508289" y="3590562"/>
            <a:ext cx="1341495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singing the songs in the show and the year </a:t>
            </a:r>
            <a:r>
              <a:rPr lang="en-US" sz="1200">
                <a:latin typeface="Calibri"/>
                <a:ea typeface="Calibri"/>
                <a:cs typeface="Calibri"/>
              </a:rPr>
              <a:t>6 assembly By Fraya.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EA81411-D5FB-6F87-E9A7-2DA100D8C420}"/>
              </a:ext>
            </a:extLst>
          </p:cNvPr>
          <p:cNvSpPr txBox="1"/>
          <p:nvPr/>
        </p:nvSpPr>
        <p:spPr>
          <a:xfrm>
            <a:off x="6228232" y="3554275"/>
            <a:ext cx="137778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alibri"/>
                <a:ea typeface="Calibri"/>
                <a:cs typeface="Calibri"/>
              </a:rPr>
              <a:t>I enjoyed singing the songs in the show and the year </a:t>
            </a:r>
            <a:r>
              <a:rPr lang="en-US" sz="1200">
                <a:latin typeface="Calibri"/>
                <a:ea typeface="Calibri"/>
                <a:cs typeface="Calibri"/>
              </a:rPr>
              <a:t>6 assembly By Fraya.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0F54DEA-96F9-51AF-A4EA-5130D704C6E7}"/>
              </a:ext>
            </a:extLst>
          </p:cNvPr>
          <p:cNvSpPr txBox="1"/>
          <p:nvPr/>
        </p:nvSpPr>
        <p:spPr>
          <a:xfrm>
            <a:off x="8242448" y="3983260"/>
            <a:ext cx="157259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latin typeface="Calibri"/>
                <a:ea typeface="Calibri"/>
                <a:cs typeface="Calibri"/>
              </a:rPr>
              <a:t>I enjoyed the soft play and the rides at folly farm By Amelia.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8BB659-2CB6-7A2E-8CF1-814B9A19397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74690" y="4959122"/>
            <a:ext cx="2280104" cy="17222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851428F-B71F-22EE-9C13-7FD194CCC45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90043" y="1653267"/>
            <a:ext cx="1193800" cy="194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0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6</cp:revision>
  <dcterms:created xsi:type="dcterms:W3CDTF">2013-07-15T20:26:40Z</dcterms:created>
  <dcterms:modified xsi:type="dcterms:W3CDTF">2026-07-27T07:52:38Z</dcterms:modified>
</cp:coreProperties>
</file>