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8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64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5-10-22T06:50:30.13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9444 7197 16383 0 0,'-9'0'0'0'0,"-8"4"0"0"0,-5 2 0 0 0,-3 4 0 0 0,-2 5 0 0 0,-1 5 0 0 0,4 3 0 0 0,2 2 0 0 0,4 1 0 0 0,2 2 0 0 0,2-1 0 0 0,5 5 0 0 0,7 10 0 0 0,5 7 0 0 0,6 0 0 0 0,6 5 0 0 0,5-3 0 0 0,4 0 0 0 0,1 0 0 0 0,3 0 0 0 0,4 0 0 0 0,1-3 0 0 0,5-2 0 0 0,4-3 0 0 0,5-5 0 0 0,2-9 0 0 0,3-5 0 0 0,6-6 0 0 0,1-7 0 0 0,1-9 0 0 0,3-5 0 0 0,-1-7 0 0 0,0-6 0 0 0,-4-9 0 0 0,-1-5 0 0 0,-2-2 0 0 0,-1-5 0 0 0,-5 0 0 0 0,-3-2 0 0 0,-3-5 0 0 0,-6-3 0 0 0,-4 2 0 0 0,-3-1 0 0 0,-7-1 0 0 0,-7 2 0 0 0,-7 6 0 0 0,-4-1 0 0 0,-3 2 0 0 0,-3 4 0 0 0,-5 2 0 0 0,-1 2 0 0 0,-4 7 0 0 0,-1 3 0 0 0,-2 4 0 0 0,-8 5 0 0 0,-5 5 0 0 0,-2 2 0 0 0,-1 3 0 0 0,1 6 0 0 0,0 2 0 0 0,1 4 0 0 0,5 5 0 0 0,2 4 0 0 0,4 4 0 0 0,6 1 0 0 0,4 2 0 0 0,3 0 0 0 0,3 0 0 0 0,1 1 0 0 0,6-1 0 0 0,1 4 0 0 0,4 2 0 0 0,5 8 0 0 0,3 7 0 0 0,9-1 0 0 0,3 1 0 0 0,2-4 0 0 0,-2 1 0 0 0,0-8 0 0 0,-2-6 0 0 0,4-4 0 0 0,0-6 0 0 0,0-2 0 0 0,2-4 0 0 0,1-6 0 0 0,-2-3 0 0 0,-2-3 0 0 0,-7-2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9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5" Type="http://schemas.openxmlformats.org/officeDocument/2006/relationships/image" Target="../media/image12.png"/><Relationship Id="rId10" Type="http://schemas.openxmlformats.org/officeDocument/2006/relationships/customXml" Target="../ink/ink1.xml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png"/><Relationship Id="rId3" Type="http://schemas.openxmlformats.org/officeDocument/2006/relationships/image" Target="../media/image2.jpeg"/><Relationship Id="rId7" Type="http://schemas.openxmlformats.org/officeDocument/2006/relationships/image" Target="../media/image1.jpeg"/><Relationship Id="rId12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0" Type="http://schemas.openxmlformats.org/officeDocument/2006/relationships/image" Target="../media/image17.jpeg"/><Relationship Id="rId4" Type="http://schemas.openxmlformats.org/officeDocument/2006/relationships/image" Target="../media/image3.png"/><Relationship Id="rId9" Type="http://schemas.openxmlformats.org/officeDocument/2006/relationships/image" Target="../media/image16.jpeg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roup 53">
            <a:extLst>
              <a:ext uri="{FF2B5EF4-FFF2-40B4-BE49-F238E27FC236}">
                <a16:creationId xmlns:a16="http://schemas.microsoft.com/office/drawing/2014/main" id="{E25873D7-0485-4356-A381-96DCEA91FD99}"/>
              </a:ext>
            </a:extLst>
          </p:cNvPr>
          <p:cNvGrpSpPr/>
          <p:nvPr/>
        </p:nvGrpSpPr>
        <p:grpSpPr>
          <a:xfrm rot="21000000">
            <a:off x="1759474" y="3532398"/>
            <a:ext cx="1309179" cy="1318172"/>
            <a:chOff x="1009234" y="4498926"/>
            <a:chExt cx="1635610" cy="1723099"/>
          </a:xfrm>
        </p:grpSpPr>
        <p:pic>
          <p:nvPicPr>
            <p:cNvPr id="55" name="Picture 54" descr="Green sticky note isolated on white background Vector Image">
              <a:extLst>
                <a:ext uri="{FF2B5EF4-FFF2-40B4-BE49-F238E27FC236}">
                  <a16:creationId xmlns:a16="http://schemas.microsoft.com/office/drawing/2014/main" id="{D9CAD1E4-AA6A-49F7-B311-437EE14CF0D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7" t="7318" r="10039" b="16376"/>
            <a:stretch/>
          </p:blipFill>
          <p:spPr bwMode="auto">
            <a:xfrm>
              <a:off x="1009234" y="4498926"/>
              <a:ext cx="1635610" cy="17230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6" name="TextBox 3">
              <a:extLst>
                <a:ext uri="{FF2B5EF4-FFF2-40B4-BE49-F238E27FC236}">
                  <a16:creationId xmlns:a16="http://schemas.microsoft.com/office/drawing/2014/main" id="{D24C67F4-4C49-4269-8123-8F20BE209568}"/>
                </a:ext>
              </a:extLst>
            </p:cNvPr>
            <p:cNvSpPr txBox="1"/>
            <p:nvPr/>
          </p:nvSpPr>
          <p:spPr>
            <a:xfrm>
              <a:off x="1105379" y="4575506"/>
              <a:ext cx="1443955" cy="156905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b="1" dirty="0">
                  <a:latin typeface="Calibri"/>
                  <a:ea typeface="Calibri"/>
                  <a:cs typeface="Calibri"/>
                </a:rPr>
                <a:t>“We have written a Non Chronological Report about the 5 Steps to Well-Being.”</a:t>
              </a:r>
              <a:endParaRPr lang="en-GB" sz="1200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BC852E89-BB43-4965-8A7B-A7393749374D}"/>
              </a:ext>
            </a:extLst>
          </p:cNvPr>
          <p:cNvGrpSpPr/>
          <p:nvPr/>
        </p:nvGrpSpPr>
        <p:grpSpPr>
          <a:xfrm rot="401513">
            <a:off x="1837317" y="1960405"/>
            <a:ext cx="1534544" cy="1309010"/>
            <a:chOff x="3278460" y="611460"/>
            <a:chExt cx="2108549" cy="2108549"/>
          </a:xfrm>
        </p:grpSpPr>
        <p:pic>
          <p:nvPicPr>
            <p:cNvPr id="52" name="Picture 2" descr="poster note - Clip Art Library">
              <a:extLst>
                <a:ext uri="{FF2B5EF4-FFF2-40B4-BE49-F238E27FC236}">
                  <a16:creationId xmlns:a16="http://schemas.microsoft.com/office/drawing/2014/main" id="{B157901A-F52B-455B-8E47-684AB6D18D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8460" y="611460"/>
              <a:ext cx="2108549" cy="21085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E2DC3773-9310-4EDF-BCEE-D5E4A4BCB52B}"/>
                </a:ext>
              </a:extLst>
            </p:cNvPr>
            <p:cNvSpPr txBox="1"/>
            <p:nvPr/>
          </p:nvSpPr>
          <p:spPr>
            <a:xfrm>
              <a:off x="3474182" y="1024217"/>
              <a:ext cx="1733551" cy="1140260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000" b="1" dirty="0">
                  <a:latin typeface="Calibri"/>
                  <a:ea typeface="Calibri"/>
                  <a:cs typeface="Calibri"/>
                </a:rPr>
                <a:t>“In LLC we take part in Reading Attack and Monster </a:t>
              </a:r>
              <a:r>
                <a:rPr lang="en-GB" sz="1000" b="1">
                  <a:latin typeface="Calibri"/>
                  <a:ea typeface="Calibri"/>
                  <a:cs typeface="Calibri"/>
                </a:rPr>
                <a:t>Phonics </a:t>
              </a:r>
              <a:r>
                <a:rPr lang="en-GB" sz="1000" b="1" dirty="0">
                  <a:latin typeface="Calibri"/>
                  <a:ea typeface="Calibri"/>
                  <a:cs typeface="Calibri"/>
                </a:rPr>
                <a:t>activities.”</a:t>
              </a: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304EF160-9CAD-4703-94EB-398D835AAE12}"/>
              </a:ext>
            </a:extLst>
          </p:cNvPr>
          <p:cNvGrpSpPr/>
          <p:nvPr/>
        </p:nvGrpSpPr>
        <p:grpSpPr>
          <a:xfrm>
            <a:off x="6841908" y="4898637"/>
            <a:ext cx="1581421" cy="1727706"/>
            <a:chOff x="9673175" y="2580721"/>
            <a:chExt cx="1742606" cy="1737511"/>
          </a:xfrm>
        </p:grpSpPr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D8B7CE6A-3BE6-4271-BAE4-1C78F5C92B9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673175" y="2580721"/>
              <a:ext cx="1603387" cy="1737511"/>
            </a:xfrm>
            <a:prstGeom prst="rect">
              <a:avLst/>
            </a:prstGeom>
          </p:spPr>
        </p:pic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DF8512FE-BF28-40A7-949E-5DEF7942C22B}"/>
                </a:ext>
              </a:extLst>
            </p:cNvPr>
            <p:cNvSpPr txBox="1"/>
            <p:nvPr/>
          </p:nvSpPr>
          <p:spPr>
            <a:xfrm>
              <a:off x="9849500" y="2823736"/>
              <a:ext cx="1566281" cy="36933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GB">
                <a:cs typeface="Calibri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5568C28-0DF0-2AF1-FFB7-B66414B7A445}"/>
              </a:ext>
            </a:extLst>
          </p:cNvPr>
          <p:cNvGrpSpPr/>
          <p:nvPr/>
        </p:nvGrpSpPr>
        <p:grpSpPr>
          <a:xfrm rot="20781437">
            <a:off x="3466039" y="1381114"/>
            <a:ext cx="1654973" cy="1575707"/>
            <a:chOff x="3296601" y="677101"/>
            <a:chExt cx="2108549" cy="2108549"/>
          </a:xfrm>
        </p:grpSpPr>
        <p:pic>
          <p:nvPicPr>
            <p:cNvPr id="1026" name="Picture 2" descr="poster note - Clip Art Library">
              <a:extLst>
                <a:ext uri="{FF2B5EF4-FFF2-40B4-BE49-F238E27FC236}">
                  <a16:creationId xmlns:a16="http://schemas.microsoft.com/office/drawing/2014/main" id="{14A0FC9F-DFDA-6A0D-1F93-AFB9DAF336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96601" y="677101"/>
              <a:ext cx="2108549" cy="21085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0D67625-9A8A-6070-EC93-C0C4DC27694B}"/>
                </a:ext>
              </a:extLst>
            </p:cNvPr>
            <p:cNvSpPr txBox="1"/>
            <p:nvPr/>
          </p:nvSpPr>
          <p:spPr>
            <a:xfrm rot="60946">
              <a:off x="3675889" y="1108475"/>
              <a:ext cx="1490420" cy="119606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100" b="1" dirty="0">
                  <a:latin typeface="Calibri"/>
                  <a:ea typeface="Calibri"/>
                  <a:cs typeface="Calibri"/>
                </a:rPr>
                <a:t>“We learn our High Frequency words in Spelling time and test ourselves.”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7C072EC3-0822-B931-F49A-13A9C07AFAB1}"/>
              </a:ext>
            </a:extLst>
          </p:cNvPr>
          <p:cNvGrpSpPr/>
          <p:nvPr/>
        </p:nvGrpSpPr>
        <p:grpSpPr>
          <a:xfrm>
            <a:off x="230458" y="1664851"/>
            <a:ext cx="1509434" cy="1274470"/>
            <a:chOff x="224615" y="40405"/>
            <a:chExt cx="1509434" cy="1528470"/>
          </a:xfrm>
        </p:grpSpPr>
        <p:pic>
          <p:nvPicPr>
            <p:cNvPr id="1028" name="Picture 4" descr="poster note - Clip Art Library">
              <a:extLst>
                <a:ext uri="{FF2B5EF4-FFF2-40B4-BE49-F238E27FC236}">
                  <a16:creationId xmlns:a16="http://schemas.microsoft.com/office/drawing/2014/main" id="{3EB77FEA-9E2A-57F8-FE5E-333879AA3FE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819" t="3970" r="3521" b="10195"/>
            <a:stretch/>
          </p:blipFill>
          <p:spPr bwMode="auto">
            <a:xfrm rot="21120000">
              <a:off x="224615" y="40405"/>
              <a:ext cx="1509434" cy="1528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8527063-FAAD-AFD0-3183-3CBF4F7EE44F}"/>
                </a:ext>
              </a:extLst>
            </p:cNvPr>
            <p:cNvSpPr txBox="1"/>
            <p:nvPr/>
          </p:nvSpPr>
          <p:spPr>
            <a:xfrm rot="20865546">
              <a:off x="336724" y="218817"/>
              <a:ext cx="1281030" cy="121808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200" b="1" dirty="0"/>
                <a:t>“We have completed activities on the 5 Steps to Well-being.”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9CF983A-6272-C7C8-4AD1-4485BAAB0470}"/>
              </a:ext>
            </a:extLst>
          </p:cNvPr>
          <p:cNvGrpSpPr/>
          <p:nvPr/>
        </p:nvGrpSpPr>
        <p:grpSpPr>
          <a:xfrm>
            <a:off x="7797296" y="3054773"/>
            <a:ext cx="1638534" cy="1687417"/>
            <a:chOff x="6053539" y="760450"/>
            <a:chExt cx="1905720" cy="1959559"/>
          </a:xfrm>
        </p:grpSpPr>
        <p:pic>
          <p:nvPicPr>
            <p:cNvPr id="16" name="Picture 6" descr="Blank Pink Postit Note Stock Photo - Download Image Now - iStock">
              <a:extLst>
                <a:ext uri="{FF2B5EF4-FFF2-40B4-BE49-F238E27FC236}">
                  <a16:creationId xmlns:a16="http://schemas.microsoft.com/office/drawing/2014/main" id="{0588E609-F43B-A918-AE3B-9C26BCB3655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974" t="7003" r="13681" b="9624"/>
            <a:stretch/>
          </p:blipFill>
          <p:spPr bwMode="auto">
            <a:xfrm>
              <a:off x="6053539" y="760450"/>
              <a:ext cx="1811669" cy="19595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FE67A1A-CFD5-F2BD-835F-9DBCA4BF8256}"/>
                </a:ext>
              </a:extLst>
            </p:cNvPr>
            <p:cNvSpPr txBox="1"/>
            <p:nvPr/>
          </p:nvSpPr>
          <p:spPr>
            <a:xfrm>
              <a:off x="6165900" y="1047720"/>
              <a:ext cx="1793359" cy="67908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GB" sz="1600" b="1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endParaRPr lang="en-GB" sz="1600" b="1">
                <a:latin typeface="Calibri" panose="020F0502020204030204" pitchFamily="34" charset="0"/>
                <a:ea typeface="Calibri"/>
                <a:cs typeface="Calibri" panose="020F0502020204030204" pitchFamily="34" charset="0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0CEFBB8-F97D-9898-BF9E-1A4D0658F89C}"/>
              </a:ext>
            </a:extLst>
          </p:cNvPr>
          <p:cNvGrpSpPr/>
          <p:nvPr/>
        </p:nvGrpSpPr>
        <p:grpSpPr>
          <a:xfrm rot="674700">
            <a:off x="166537" y="126501"/>
            <a:ext cx="1279997" cy="1406930"/>
            <a:chOff x="6096000" y="835060"/>
            <a:chExt cx="1660997" cy="1787694"/>
          </a:xfrm>
        </p:grpSpPr>
        <p:pic>
          <p:nvPicPr>
            <p:cNvPr id="22" name="Picture 8" descr="Green sticky note isolated on white background Vector Image">
              <a:extLst>
                <a:ext uri="{FF2B5EF4-FFF2-40B4-BE49-F238E27FC236}">
                  <a16:creationId xmlns:a16="http://schemas.microsoft.com/office/drawing/2014/main" id="{F91DB0E2-A0D4-6A5B-2978-591557C1288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7" t="7318" r="10039" b="16376"/>
            <a:stretch/>
          </p:blipFill>
          <p:spPr bwMode="auto">
            <a:xfrm>
              <a:off x="6096000" y="886374"/>
              <a:ext cx="1660997" cy="17363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EDC8A03C-A994-9CCA-099E-65F1BB757005}"/>
                </a:ext>
              </a:extLst>
            </p:cNvPr>
            <p:cNvSpPr txBox="1"/>
            <p:nvPr/>
          </p:nvSpPr>
          <p:spPr>
            <a:xfrm>
              <a:off x="6212544" y="835060"/>
              <a:ext cx="1380566" cy="1525180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cs typeface="Calibri"/>
                </a:rPr>
                <a:t>"We have taken part in Well-being </a:t>
              </a:r>
              <a:r>
                <a:rPr lang="en-GB" sz="1200" b="1">
                  <a:cs typeface="Calibri"/>
                </a:rPr>
                <a:t>weeks. At the start of this term"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3AF73048-CE41-3800-CF1A-01140B4D6D17}"/>
              </a:ext>
            </a:extLst>
          </p:cNvPr>
          <p:cNvGrpSpPr/>
          <p:nvPr/>
        </p:nvGrpSpPr>
        <p:grpSpPr>
          <a:xfrm rot="20858177">
            <a:off x="8590461" y="4950485"/>
            <a:ext cx="1800767" cy="1736380"/>
            <a:chOff x="3949212" y="3408701"/>
            <a:chExt cx="1800767" cy="1736380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79F1C734-2BB8-EC6A-68B6-8A01171ACCB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949212" y="3408701"/>
              <a:ext cx="1602555" cy="1736380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F3902EF-D61A-E189-C464-0851C671653B}"/>
                </a:ext>
              </a:extLst>
            </p:cNvPr>
            <p:cNvSpPr txBox="1"/>
            <p:nvPr/>
          </p:nvSpPr>
          <p:spPr>
            <a:xfrm rot="21583039">
              <a:off x="4055183" y="3880464"/>
              <a:ext cx="1694796" cy="83099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200" b="1" dirty="0">
                  <a:latin typeface="Calibri"/>
                  <a:ea typeface="Calibri"/>
                  <a:cs typeface="Calibri"/>
                </a:rPr>
                <a:t>"We take part in Big maths every day and complete the BM test every week."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A3C6AE92-1960-F395-5104-53D667808800}"/>
              </a:ext>
            </a:extLst>
          </p:cNvPr>
          <p:cNvGrpSpPr/>
          <p:nvPr/>
        </p:nvGrpSpPr>
        <p:grpSpPr>
          <a:xfrm rot="1988324">
            <a:off x="7276513" y="1272985"/>
            <a:ext cx="1294067" cy="1202076"/>
            <a:chOff x="4152678" y="1931200"/>
            <a:chExt cx="1689455" cy="1923625"/>
          </a:xfrm>
        </p:grpSpPr>
        <p:pic>
          <p:nvPicPr>
            <p:cNvPr id="38" name="Picture 6" descr="poster note - Clip Art Library">
              <a:extLst>
                <a:ext uri="{FF2B5EF4-FFF2-40B4-BE49-F238E27FC236}">
                  <a16:creationId xmlns:a16="http://schemas.microsoft.com/office/drawing/2014/main" id="{EC141FCA-088C-CA4B-6CB1-A43F5D58FFC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57" t="286" r="6446" b="8445"/>
            <a:stretch/>
          </p:blipFill>
          <p:spPr bwMode="auto">
            <a:xfrm rot="20632325">
              <a:off x="4152678" y="1931200"/>
              <a:ext cx="1689455" cy="1923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4ED33D8-8829-A2C9-1FBD-006A3F0E49D8}"/>
                </a:ext>
              </a:extLst>
            </p:cNvPr>
            <p:cNvSpPr txBox="1"/>
            <p:nvPr/>
          </p:nvSpPr>
          <p:spPr>
            <a:xfrm rot="20632325">
              <a:off x="4187203" y="2786548"/>
              <a:ext cx="1527040" cy="30608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endParaRPr lang="en-GB" sz="1200" b="1" dirty="0">
                <a:latin typeface="Comic Sans MS"/>
                <a:ea typeface="Calibri"/>
                <a:cs typeface="Calibri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37402FA8-FB4F-1581-D880-C478C2C75B98}"/>
              </a:ext>
            </a:extLst>
          </p:cNvPr>
          <p:cNvGrpSpPr/>
          <p:nvPr/>
        </p:nvGrpSpPr>
        <p:grpSpPr>
          <a:xfrm rot="960000">
            <a:off x="10275798" y="224115"/>
            <a:ext cx="1663515" cy="1848140"/>
            <a:chOff x="5407458" y="2908376"/>
            <a:chExt cx="1643195" cy="1772883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E6ED8B6E-97C5-CAAE-E18A-9DBFB21C592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407458" y="2908376"/>
              <a:ext cx="1643195" cy="1772883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B499D33-A0EF-242D-4B78-BECEDCCA9410}"/>
                </a:ext>
              </a:extLst>
            </p:cNvPr>
            <p:cNvSpPr txBox="1"/>
            <p:nvPr/>
          </p:nvSpPr>
          <p:spPr>
            <a:xfrm>
              <a:off x="5610989" y="3098902"/>
              <a:ext cx="1341981" cy="132859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cs typeface="Calibri"/>
                </a:rPr>
                <a:t>"We have a well- being circle every Monday and had a reflective circle on a Friday. We have an Assembly each day.</a:t>
              </a:r>
              <a:endParaRPr lang="en-GB" sz="1200" b="1" dirty="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3C564C1-DCB9-7274-8C51-C9B0801197E6}"/>
              </a:ext>
            </a:extLst>
          </p:cNvPr>
          <p:cNvGrpSpPr/>
          <p:nvPr/>
        </p:nvGrpSpPr>
        <p:grpSpPr>
          <a:xfrm rot="485124">
            <a:off x="10602130" y="4866481"/>
            <a:ext cx="1466247" cy="1540804"/>
            <a:chOff x="5042435" y="2979497"/>
            <a:chExt cx="1639155" cy="1439218"/>
          </a:xfrm>
        </p:grpSpPr>
        <p:pic>
          <p:nvPicPr>
            <p:cNvPr id="45" name="Picture 8" descr="Green sticky note isolated on white background Vector Image">
              <a:extLst>
                <a:ext uri="{FF2B5EF4-FFF2-40B4-BE49-F238E27FC236}">
                  <a16:creationId xmlns:a16="http://schemas.microsoft.com/office/drawing/2014/main" id="{5B99D785-AB11-346F-9BEA-8FB1A1A3479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7" t="7318" r="10039" b="16376"/>
            <a:stretch/>
          </p:blipFill>
          <p:spPr bwMode="auto">
            <a:xfrm>
              <a:off x="5042435" y="3029090"/>
              <a:ext cx="1639155" cy="1389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8CF964B-17F9-7D10-0DB6-3CBFFACB3B8E}"/>
                </a:ext>
              </a:extLst>
            </p:cNvPr>
            <p:cNvSpPr txBox="1"/>
            <p:nvPr/>
          </p:nvSpPr>
          <p:spPr>
            <a:xfrm>
              <a:off x="5053757" y="2979497"/>
              <a:ext cx="1622057" cy="129368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200" b="1" dirty="0">
                  <a:latin typeface="Calibri"/>
                  <a:ea typeface="Calibri"/>
                  <a:cs typeface="Calibri"/>
                </a:rPr>
                <a:t>We have been </a:t>
              </a:r>
              <a:r>
                <a:rPr lang="en-GB" sz="1200" b="1">
                  <a:latin typeface="Calibri"/>
                  <a:ea typeface="Calibri"/>
                  <a:cs typeface="Calibri"/>
                </a:rPr>
                <a:t>self</a:t>
              </a:r>
              <a:r>
                <a:rPr lang="en-GB" sz="1200" b="1" dirty="0">
                  <a:latin typeface="Calibri"/>
                  <a:ea typeface="Calibri"/>
                  <a:cs typeface="Calibri"/>
                </a:rPr>
                <a:t> and peer assessing our LLC and M&amp;N </a:t>
              </a:r>
              <a:r>
                <a:rPr lang="en-GB" sz="1200" b="1">
                  <a:latin typeface="Calibri"/>
                  <a:ea typeface="Calibri"/>
                  <a:cs typeface="Calibri"/>
                </a:rPr>
                <a:t>work as a means of tracking progress and moving our learning forward.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F069F54-A431-21D2-B77E-B808F1DE2208}"/>
              </a:ext>
            </a:extLst>
          </p:cNvPr>
          <p:cNvGrpSpPr/>
          <p:nvPr/>
        </p:nvGrpSpPr>
        <p:grpSpPr>
          <a:xfrm rot="1192496">
            <a:off x="8615504" y="263161"/>
            <a:ext cx="1656182" cy="1619061"/>
            <a:chOff x="9165809" y="3904714"/>
            <a:chExt cx="2409793" cy="2409793"/>
          </a:xfrm>
        </p:grpSpPr>
        <p:pic>
          <p:nvPicPr>
            <p:cNvPr id="1030" name="Picture 6" descr="poster note - Clip Art Library">
              <a:extLst>
                <a:ext uri="{FF2B5EF4-FFF2-40B4-BE49-F238E27FC236}">
                  <a16:creationId xmlns:a16="http://schemas.microsoft.com/office/drawing/2014/main" id="{EDFD125B-0EFE-58BF-CFC4-C12B64854C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65809" y="3904714"/>
              <a:ext cx="2409793" cy="24097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1016F359-4100-81A1-3AB8-B50266C556D2}"/>
                </a:ext>
              </a:extLst>
            </p:cNvPr>
            <p:cNvSpPr txBox="1"/>
            <p:nvPr/>
          </p:nvSpPr>
          <p:spPr>
            <a:xfrm rot="21385310">
              <a:off x="9533089" y="4212725"/>
              <a:ext cx="1678504" cy="1786557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 sz="1200" b="1" dirty="0">
                  <a:latin typeface="Calibri"/>
                  <a:ea typeface="Calibri"/>
                  <a:cs typeface="Dreaming Outloud Pro"/>
                </a:rPr>
                <a:t>“When we come into class we do a morning starter  activities.'</a:t>
              </a:r>
              <a:endParaRPr lang="en-US" sz="1200" b="1" dirty="0">
                <a:latin typeface="Calibri"/>
                <a:ea typeface="Calibri"/>
                <a:cs typeface="Dreaming Outloud Pro" panose="03050502040302030504" pitchFamily="66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FC9793D8-1067-2DA8-ADC8-C5A6AB7AFA48}"/>
              </a:ext>
            </a:extLst>
          </p:cNvPr>
          <p:cNvGrpSpPr/>
          <p:nvPr/>
        </p:nvGrpSpPr>
        <p:grpSpPr>
          <a:xfrm rot="480000">
            <a:off x="3744315" y="5219449"/>
            <a:ext cx="1619956" cy="1699939"/>
            <a:chOff x="364767" y="2120046"/>
            <a:chExt cx="1501203" cy="1570578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3EC9F7ED-7F98-BF26-67CB-E826F8A84F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64767" y="2120046"/>
              <a:ext cx="1501203" cy="1513976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F456511-AFFD-FD51-74A9-CA4747000B9E}"/>
                </a:ext>
              </a:extLst>
            </p:cNvPr>
            <p:cNvSpPr txBox="1"/>
            <p:nvPr/>
          </p:nvSpPr>
          <p:spPr>
            <a:xfrm rot="205235">
              <a:off x="383940" y="2240411"/>
              <a:ext cx="1381740" cy="1450213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200" b="1" dirty="0">
                  <a:latin typeface="Calibri"/>
                  <a:ea typeface="Calibri"/>
                  <a:cs typeface="Calibri"/>
                </a:rPr>
                <a:t>‘We take part in weekly </a:t>
              </a:r>
              <a:r>
                <a:rPr lang="en-GB" sz="1200" b="1">
                  <a:latin typeface="Calibri"/>
                  <a:ea typeface="Calibri"/>
                  <a:cs typeface="Calibri"/>
                </a:rPr>
                <a:t>problem-solving</a:t>
              </a:r>
              <a:r>
                <a:rPr lang="en-GB" sz="1200" b="1" dirty="0">
                  <a:latin typeface="Calibri"/>
                  <a:ea typeface="Calibri"/>
                  <a:cs typeface="Calibri"/>
                </a:rPr>
                <a:t> activities to secure our </a:t>
              </a:r>
              <a:r>
                <a:rPr lang="en-GB" sz="1200" b="1" err="1">
                  <a:latin typeface="Calibri"/>
                  <a:ea typeface="Calibri"/>
                  <a:cs typeface="Calibri"/>
                </a:rPr>
                <a:t>knowle</a:t>
              </a:r>
              <a:r>
                <a:rPr lang="en-GB" sz="1200" b="1" dirty="0">
                  <a:latin typeface="Calibri"/>
                  <a:ea typeface="Calibri"/>
                  <a:cs typeface="Calibri"/>
                </a:rPr>
                <a:t>dge and understanding of maths skills </a:t>
              </a:r>
              <a:r>
                <a:rPr lang="en-GB" sz="1200" b="1">
                  <a:latin typeface="Calibri"/>
                  <a:ea typeface="Calibri"/>
                  <a:cs typeface="Calibri"/>
                </a:rPr>
                <a:t>covered."</a:t>
              </a:r>
              <a:endParaRPr lang="en-GB" sz="1200" dirty="0">
                <a:latin typeface="Calibri"/>
                <a:ea typeface="Calibri"/>
                <a:cs typeface="Calibri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FA7B31E0-D4D5-A110-AA15-8A437C5D21BF}"/>
              </a:ext>
            </a:extLst>
          </p:cNvPr>
          <p:cNvGrpSpPr/>
          <p:nvPr/>
        </p:nvGrpSpPr>
        <p:grpSpPr>
          <a:xfrm>
            <a:off x="51523" y="4872406"/>
            <a:ext cx="3678771" cy="2031325"/>
            <a:chOff x="699539" y="20472"/>
            <a:chExt cx="3942540" cy="2416900"/>
          </a:xfrm>
        </p:grpSpPr>
        <p:pic>
          <p:nvPicPr>
            <p:cNvPr id="18" name="Picture 17" descr="Text, letter&#10;&#10;Description automatically generated">
              <a:extLst>
                <a:ext uri="{FF2B5EF4-FFF2-40B4-BE49-F238E27FC236}">
                  <a16:creationId xmlns:a16="http://schemas.microsoft.com/office/drawing/2014/main" id="{DF2FE8FA-D88E-8681-4621-4CC38358406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5901" t="10000" r="6698" b="9024"/>
            <a:stretch/>
          </p:blipFill>
          <p:spPr>
            <a:xfrm>
              <a:off x="699539" y="48454"/>
              <a:ext cx="3942540" cy="2388224"/>
            </a:xfrm>
            <a:prstGeom prst="rect">
              <a:avLst/>
            </a:prstGeom>
          </p:spPr>
        </p:pic>
        <p:sp>
          <p:nvSpPr>
            <p:cNvPr id="20" name="TextBox 2">
              <a:extLst>
                <a:ext uri="{FF2B5EF4-FFF2-40B4-BE49-F238E27FC236}">
                  <a16:creationId xmlns:a16="http://schemas.microsoft.com/office/drawing/2014/main" id="{B981C040-53CE-DC86-0ED7-0356E156BBB0}"/>
                </a:ext>
              </a:extLst>
            </p:cNvPr>
            <p:cNvSpPr txBox="1"/>
            <p:nvPr/>
          </p:nvSpPr>
          <p:spPr>
            <a:xfrm>
              <a:off x="848392" y="20472"/>
              <a:ext cx="3486614" cy="2416900"/>
            </a:xfrm>
            <a:prstGeom prst="rect">
              <a:avLst/>
            </a:prstGeom>
            <a:noFill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1400" b="1" dirty="0">
                  <a:cs typeface="Calibri" panose="020F0502020204030204"/>
                </a:rPr>
                <a:t>Applications of Learning </a:t>
              </a:r>
              <a:r>
                <a:rPr lang="en-US" sz="1400" b="1" dirty="0" err="1">
                  <a:cs typeface="Calibri" panose="020F0502020204030204"/>
                </a:rPr>
                <a:t>AoLs</a:t>
              </a:r>
              <a:endParaRPr lang="en-US" sz="1400" b="1" dirty="0">
                <a:cs typeface="Calibri" panose="020F0502020204030204"/>
              </a:endParaRPr>
            </a:p>
            <a:p>
              <a:pPr algn="ctr"/>
              <a:endParaRPr lang="en-US" sz="1400" b="1" dirty="0">
                <a:cs typeface="Calibri" panose="020F0502020204030204"/>
              </a:endParaRPr>
            </a:p>
            <a:p>
              <a:r>
                <a:rPr lang="en-US" sz="1400" b="1" dirty="0">
                  <a:cs typeface="Calibri" panose="020F0502020204030204"/>
                </a:rPr>
                <a:t>Literacy: Non-Chronological Report: How </a:t>
              </a:r>
              <a:r>
                <a:rPr lang="en-US" sz="1400" b="1">
                  <a:cs typeface="Calibri" panose="020F0502020204030204"/>
                </a:rPr>
                <a:t>World War 11 Changed the World.</a:t>
              </a:r>
              <a:endParaRPr lang="en-US" sz="1400" b="1">
                <a:ea typeface="Calibri"/>
                <a:cs typeface="Calibri" panose="020F0502020204030204"/>
              </a:endParaRPr>
            </a:p>
            <a:p>
              <a:r>
                <a:rPr lang="en-US" sz="1400" b="1">
                  <a:cs typeface="Calibri" panose="020F0502020204030204"/>
                </a:rPr>
                <a:t>Numeracy: World War 11:  Number through Time</a:t>
              </a:r>
              <a:endParaRPr lang="en-US" sz="1400" dirty="0">
                <a:ea typeface="Calibri"/>
                <a:cs typeface="Calibri" panose="020F0502020204030204"/>
              </a:endParaRPr>
            </a:p>
            <a:p>
              <a:r>
                <a:rPr lang="en-US" sz="1400" b="1" dirty="0">
                  <a:cs typeface="Calibri" panose="020F0502020204030204"/>
                </a:rPr>
                <a:t>Digital skills: creating and using </a:t>
              </a:r>
              <a:r>
                <a:rPr lang="en-US" sz="1400" b="1" dirty="0" err="1">
                  <a:cs typeface="Calibri" panose="020F0502020204030204"/>
                </a:rPr>
                <a:t>algorithims</a:t>
              </a:r>
              <a:r>
                <a:rPr lang="en-US" sz="1400" b="1" dirty="0">
                  <a:cs typeface="Calibri" panose="020F0502020204030204"/>
                </a:rPr>
                <a:t> to code and debug.  Accessing google classroom. </a:t>
              </a:r>
              <a:endParaRPr lang="en-GB" dirty="0">
                <a:ea typeface="Calibri"/>
                <a:cs typeface="Calibri" panose="020F0502020204030204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6152312-2FF5-421F-A8C5-3DC3333C1A1C}"/>
              </a:ext>
            </a:extLst>
          </p:cNvPr>
          <p:cNvSpPr txBox="1"/>
          <p:nvPr/>
        </p:nvSpPr>
        <p:spPr>
          <a:xfrm>
            <a:off x="3173496" y="136848"/>
            <a:ext cx="5627665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omic Sans MS"/>
                <a:cs typeface="Dreaming Outloud Pro"/>
              </a:rPr>
              <a:t>Year 5 &amp; 6 ‘Pioneers’ Placemat’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omic Sans MS"/>
                <a:cs typeface="Dreaming Outloud Pro"/>
              </a:rPr>
              <a:t>Autumn Term 1- Conflict and </a:t>
            </a:r>
            <a:r>
              <a:rPr lang="en-GB" sz="2000" b="1">
                <a:solidFill>
                  <a:srgbClr val="FF0000"/>
                </a:solidFill>
                <a:latin typeface="Comic Sans MS"/>
                <a:cs typeface="Dreaming Outloud Pro"/>
              </a:rPr>
              <a:t>Resolution</a:t>
            </a:r>
          </a:p>
          <a:p>
            <a:r>
              <a:rPr lang="en-GB" sz="2000" dirty="0">
                <a:solidFill>
                  <a:srgbClr val="FF0000"/>
                </a:solidFill>
                <a:latin typeface="Comic Sans MS"/>
                <a:cs typeface="Dreaming Outloud Pro"/>
              </a:rPr>
              <a:t>What have we been learning…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384AD769-3123-48C7-800D-4338CBD07CF2}"/>
              </a:ext>
            </a:extLst>
          </p:cNvPr>
          <p:cNvSpPr txBox="1"/>
          <p:nvPr/>
        </p:nvSpPr>
        <p:spPr>
          <a:xfrm>
            <a:off x="6845919" y="5110428"/>
            <a:ext cx="1400733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dirty="0">
                <a:cs typeface="Calibri"/>
              </a:rPr>
              <a:t>"We have been checking our answers using inverse operation methods and checking to see if our answers </a:t>
            </a:r>
            <a:r>
              <a:rPr lang="en-US" sz="1200" b="1" dirty="0" err="1">
                <a:cs typeface="Calibri"/>
              </a:rPr>
              <a:t>anre</a:t>
            </a:r>
            <a:r>
              <a:rPr lang="en-US" sz="1200" b="1" dirty="0">
                <a:cs typeface="Calibri"/>
              </a:rPr>
              <a:t> reasonable."</a:t>
            </a:r>
            <a:endParaRPr lang="en-US" sz="1200" b="1" dirty="0">
              <a:ea typeface="Calibri"/>
              <a:cs typeface="Calibri"/>
            </a:endParaRP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16C5CFC1-0F35-4735-9A5B-EF6D7974A9D2}"/>
              </a:ext>
            </a:extLst>
          </p:cNvPr>
          <p:cNvGrpSpPr/>
          <p:nvPr/>
        </p:nvGrpSpPr>
        <p:grpSpPr>
          <a:xfrm rot="1192496">
            <a:off x="10231911" y="2542869"/>
            <a:ext cx="1658158" cy="1992753"/>
            <a:chOff x="9165810" y="4171381"/>
            <a:chExt cx="2143125" cy="2143125"/>
          </a:xfrm>
        </p:grpSpPr>
        <p:pic>
          <p:nvPicPr>
            <p:cNvPr id="67" name="Picture 6" descr="poster note - Clip Art Library">
              <a:extLst>
                <a:ext uri="{FF2B5EF4-FFF2-40B4-BE49-F238E27FC236}">
                  <a16:creationId xmlns:a16="http://schemas.microsoft.com/office/drawing/2014/main" id="{5F3E14E4-E27B-463A-9ED5-62F7677DCF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65810" y="4171381"/>
              <a:ext cx="2143125" cy="2143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36E76616-C8E2-40EE-8FA1-5825CDB5AD8F}"/>
                </a:ext>
              </a:extLst>
            </p:cNvPr>
            <p:cNvSpPr txBox="1"/>
            <p:nvPr/>
          </p:nvSpPr>
          <p:spPr>
            <a:xfrm rot="21427504">
              <a:off x="9367325" y="4498063"/>
              <a:ext cx="1855815" cy="1489506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US" sz="1200" b="1" dirty="0">
                  <a:cs typeface="Dreaming Outloud Pro"/>
                </a:rPr>
                <a:t>“We have been learning  to add/subtract using manipulatives, representations and inverse operations.”</a:t>
              </a:r>
              <a:endParaRPr lang="en-US" sz="1200" b="1" dirty="0">
                <a:cs typeface="Dreaming Outloud Pro" panose="03050502040302030504" pitchFamily="66" charset="0"/>
              </a:endParaRPr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FB41300A-1B3A-4AF8-A660-BB8F3B051930}"/>
              </a:ext>
            </a:extLst>
          </p:cNvPr>
          <p:cNvGrpSpPr/>
          <p:nvPr/>
        </p:nvGrpSpPr>
        <p:grpSpPr>
          <a:xfrm rot="401513">
            <a:off x="-7702" y="3108681"/>
            <a:ext cx="1479380" cy="1731634"/>
            <a:chOff x="3278460" y="611460"/>
            <a:chExt cx="2108549" cy="2108549"/>
          </a:xfrm>
        </p:grpSpPr>
        <p:pic>
          <p:nvPicPr>
            <p:cNvPr id="73" name="Picture 2" descr="poster note - Clip Art Library">
              <a:extLst>
                <a:ext uri="{FF2B5EF4-FFF2-40B4-BE49-F238E27FC236}">
                  <a16:creationId xmlns:a16="http://schemas.microsoft.com/office/drawing/2014/main" id="{1D9136D1-E29C-408A-ADEE-3F62A3B8DE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8460" y="611460"/>
              <a:ext cx="2108549" cy="21085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121B027E-E510-4645-817A-8F7526DA228B}"/>
                </a:ext>
              </a:extLst>
            </p:cNvPr>
            <p:cNvSpPr txBox="1"/>
            <p:nvPr/>
          </p:nvSpPr>
          <p:spPr>
            <a:xfrm>
              <a:off x="3675890" y="1088136"/>
              <a:ext cx="1490420" cy="123673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200" b="1" dirty="0">
                  <a:latin typeface="Calibri"/>
                  <a:ea typeface="Calibri"/>
                  <a:cs typeface="Calibri"/>
                </a:rPr>
                <a:t>“We complete Reading activities every day </a:t>
              </a:r>
              <a:r>
                <a:rPr lang="en-GB" sz="1200" b="1" dirty="0"/>
                <a:t>”</a:t>
              </a:r>
              <a:endParaRPr lang="en-GB" sz="1200" b="1">
                <a:ea typeface="Calibri"/>
                <a:cs typeface="Calibri"/>
              </a:endParaRPr>
            </a:p>
          </p:txBody>
        </p:sp>
      </p:grpSp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B307DB36-8338-F758-C7E0-D32AEE4B92B2}"/>
                  </a:ext>
                </a:extLst>
              </p14:cNvPr>
              <p14:cNvContentPartPr/>
              <p14:nvPr/>
            </p14:nvContentPartPr>
            <p14:xfrm>
              <a:off x="3845354" y="3328987"/>
              <a:ext cx="529943" cy="3327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B307DB36-8338-F758-C7E0-D32AEE4B92B2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827365" y="3311003"/>
                <a:ext cx="565560" cy="368308"/>
              </a:xfrm>
              <a:prstGeom prst="rect">
                <a:avLst/>
              </a:prstGeom>
            </p:spPr>
          </p:pic>
        </mc:Fallback>
      </mc:AlternateContent>
      <p:sp>
        <p:nvSpPr>
          <p:cNvPr id="11" name="TextBox 3">
            <a:extLst>
              <a:ext uri="{FF2B5EF4-FFF2-40B4-BE49-F238E27FC236}">
                <a16:creationId xmlns:a16="http://schemas.microsoft.com/office/drawing/2014/main" id="{C4960F65-4874-3B65-6AE2-836D5B32E53E}"/>
              </a:ext>
            </a:extLst>
          </p:cNvPr>
          <p:cNvSpPr txBox="1"/>
          <p:nvPr/>
        </p:nvSpPr>
        <p:spPr>
          <a:xfrm rot="21000000">
            <a:off x="3728474" y="3598917"/>
            <a:ext cx="1136399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>
                <a:latin typeface="Calibri"/>
                <a:ea typeface="Calibri"/>
                <a:cs typeface="Calibri"/>
              </a:rPr>
              <a:t>"</a:t>
            </a:r>
          </a:p>
        </p:txBody>
      </p:sp>
      <p:pic>
        <p:nvPicPr>
          <p:cNvPr id="24" name="Picture 23" descr="Green sticky note isolated on white background Vector Image">
            <a:extLst>
              <a:ext uri="{FF2B5EF4-FFF2-40B4-BE49-F238E27FC236}">
                <a16:creationId xmlns:a16="http://schemas.microsoft.com/office/drawing/2014/main" id="{B29B491D-0FC9-4942-6885-DAEBA95C7D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7" t="7318" r="10039" b="16376"/>
          <a:stretch/>
        </p:blipFill>
        <p:spPr bwMode="auto">
          <a:xfrm rot="21000000">
            <a:off x="3724575" y="3245384"/>
            <a:ext cx="1307212" cy="1482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A977C23A-65EA-F881-6847-0A368D4E0EDB}"/>
              </a:ext>
            </a:extLst>
          </p:cNvPr>
          <p:cNvSpPr txBox="1"/>
          <p:nvPr/>
        </p:nvSpPr>
        <p:spPr>
          <a:xfrm>
            <a:off x="7798384" y="3384727"/>
            <a:ext cx="1386841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b="1" baseline="0" dirty="0">
                <a:latin typeface="Calibri"/>
                <a:ea typeface="Calibri"/>
                <a:cs typeface="Calibri"/>
              </a:rPr>
              <a:t>“</a:t>
            </a:r>
            <a:r>
              <a:rPr lang="en-GB" sz="1100" b="1" dirty="0">
                <a:latin typeface="Calibri"/>
                <a:ea typeface="Calibri"/>
                <a:cs typeface="Calibri"/>
              </a:rPr>
              <a:t>IN M&amp;N we have completed activities on Place Value. We know the value of digits and what they represent.</a:t>
            </a:r>
          </a:p>
          <a:p>
            <a:pPr algn="ctr"/>
            <a:endParaRPr lang="en-GB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F3615C4-FDFB-31A0-85AD-E5A1597527A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896711" y="186728"/>
            <a:ext cx="1283278" cy="166514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A069A3-B24A-E87C-4E09-193754F828F7}"/>
              </a:ext>
            </a:extLst>
          </p:cNvPr>
          <p:cNvSpPr txBox="1"/>
          <p:nvPr/>
        </p:nvSpPr>
        <p:spPr>
          <a:xfrm rot="11700000" flipV="1">
            <a:off x="7273511" y="1519151"/>
            <a:ext cx="1321445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b="1" i="0" u="none" strike="noStrike" baseline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We have a Dojo check in every morning</a:t>
            </a:r>
            <a:r>
              <a:rPr lang="en-GB" sz="1200" b="1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 using Sut </a:t>
            </a:r>
            <a:r>
              <a:rPr lang="en-GB" sz="1200" b="1" dirty="0" err="1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wyt</a:t>
            </a:r>
            <a:r>
              <a:rPr lang="en-GB" sz="1200" b="1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 </a:t>
            </a:r>
            <a:r>
              <a:rPr lang="en-GB" sz="1200" b="1" dirty="0" err="1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ti</a:t>
            </a:r>
            <a:r>
              <a:rPr lang="en-GB" sz="1200" b="1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?"</a:t>
            </a:r>
            <a:endParaRPr lang="en-GB" dirty="0"/>
          </a:p>
          <a:p>
            <a:pPr algn="ctr"/>
            <a:endParaRPr lang="en-GB"/>
          </a:p>
        </p:txBody>
      </p:sp>
      <p:pic>
        <p:nvPicPr>
          <p:cNvPr id="26" name="Picture 25" descr="Green sticky note isolated on white background Vector Image">
            <a:extLst>
              <a:ext uri="{FF2B5EF4-FFF2-40B4-BE49-F238E27FC236}">
                <a16:creationId xmlns:a16="http://schemas.microsoft.com/office/drawing/2014/main" id="{201319BF-E11C-BEEA-DDAB-14FB50E45A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7" t="7318" r="10039" b="16376"/>
          <a:stretch/>
        </p:blipFill>
        <p:spPr bwMode="auto">
          <a:xfrm rot="1740000">
            <a:off x="5385928" y="4147344"/>
            <a:ext cx="1178563" cy="1304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E5EEEFD4-DF56-8915-4028-471DDD2B941F}"/>
              </a:ext>
            </a:extLst>
          </p:cNvPr>
          <p:cNvSpPr txBox="1"/>
          <p:nvPr/>
        </p:nvSpPr>
        <p:spPr>
          <a:xfrm rot="-540000">
            <a:off x="3701833" y="3424436"/>
            <a:ext cx="1385456" cy="121571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b="1" i="0" u="none" strike="noStrike" baseline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“We </a:t>
            </a:r>
            <a:r>
              <a:rPr lang="en-GB" sz="1100" b="1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have been taking part in Oracy activities each week using new sentence stems".</a:t>
            </a:r>
            <a:endParaRPr lang="en-GB" sz="1100" b="1">
              <a:ea typeface="Calibri" panose="020F0502020204030204"/>
              <a:cs typeface="Segoe UI"/>
            </a:endParaRPr>
          </a:p>
          <a:p>
            <a:pPr algn="ctr"/>
            <a:endParaRPr 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85C3FD0-DA0E-516E-E202-DC2E189B791C}"/>
              </a:ext>
            </a:extLst>
          </p:cNvPr>
          <p:cNvSpPr txBox="1"/>
          <p:nvPr/>
        </p:nvSpPr>
        <p:spPr>
          <a:xfrm rot="1620000">
            <a:off x="5363326" y="4179934"/>
            <a:ext cx="1415144" cy="155427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b="1" i="0" u="none" strike="noStrike" baseline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“We have </a:t>
            </a:r>
            <a:r>
              <a:rPr lang="en-GB" sz="1100" b="1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been deriving complements</a:t>
            </a:r>
            <a:r>
              <a:rPr lang="en-GB" sz="1100" b="1" i="0" u="none" strike="noStrike" baseline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 </a:t>
            </a:r>
            <a:r>
              <a:rPr lang="en-GB" sz="1100" b="1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and have</a:t>
            </a:r>
            <a:r>
              <a:rPr lang="en-GB" sz="1100" b="1" i="0" u="none" strike="noStrike" baseline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 been </a:t>
            </a:r>
            <a:r>
              <a:rPr lang="en-GB" sz="1100" b="1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adding and</a:t>
            </a:r>
            <a:r>
              <a:rPr lang="en-GB" sz="1100" b="1" i="0" u="none" strike="noStrike" baseline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 </a:t>
            </a:r>
            <a:r>
              <a:rPr lang="en-GB" sz="1100" b="1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subtracting using</a:t>
            </a:r>
            <a:r>
              <a:rPr lang="en-GB" sz="1100" b="1" i="0" u="none" strike="noStrike" baseline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 the </a:t>
            </a:r>
            <a:r>
              <a:rPr lang="en-GB" sz="1100" b="1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column method</a:t>
            </a:r>
            <a:r>
              <a:rPr lang="en-GB" sz="1100" b="1" i="0" u="none" strike="noStrike" baseline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.</a:t>
            </a:r>
            <a:r>
              <a:rPr sz="1100" b="0" i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​</a:t>
            </a:r>
            <a:r>
              <a:rPr lang="en-US" sz="110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"</a:t>
            </a:r>
            <a:endParaRPr lang="en-US" dirty="0"/>
          </a:p>
          <a:p>
            <a:pPr algn="ctr"/>
            <a:endParaRPr lang="en-US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E542107F-212F-D1A8-76E7-42034AB8089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>
            <a:off x="5315787" y="1345869"/>
            <a:ext cx="1352609" cy="1118261"/>
          </a:xfrm>
          <a:prstGeom prst="rect">
            <a:avLst/>
          </a:prstGeom>
        </p:spPr>
      </p:pic>
      <p:pic>
        <p:nvPicPr>
          <p:cNvPr id="43" name="Picture 6" descr="poster note - Clip Art Library">
            <a:extLst>
              <a:ext uri="{FF2B5EF4-FFF2-40B4-BE49-F238E27FC236}">
                <a16:creationId xmlns:a16="http://schemas.microsoft.com/office/drawing/2014/main" id="{CAC624B1-E6C6-010A-7234-26235EE342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57" t="286" r="6446" b="8445"/>
          <a:stretch/>
        </p:blipFill>
        <p:spPr bwMode="auto">
          <a:xfrm rot="1020649">
            <a:off x="5872538" y="2694606"/>
            <a:ext cx="1600845" cy="131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F4CDB60F-E8A7-B519-20F5-4266B6E871C5}"/>
              </a:ext>
            </a:extLst>
          </p:cNvPr>
          <p:cNvSpPr txBox="1"/>
          <p:nvPr/>
        </p:nvSpPr>
        <p:spPr>
          <a:xfrm rot="1140000">
            <a:off x="5907719" y="2821550"/>
            <a:ext cx="1516083" cy="146687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000" b="1" i="0" u="none" strike="noStrike" baseline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We </a:t>
            </a:r>
            <a:r>
              <a:rPr lang="en-GB" sz="1000" b="1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all took part in the National Reading Challenge and became Guiness book of record holders, And had visits from two authors and a poet."</a:t>
            </a:r>
            <a:r>
              <a:rPr sz="1000" b="0" i="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​</a:t>
            </a:r>
            <a:endParaRPr lang="en-US" sz="1000">
              <a:ea typeface="Calibri"/>
              <a:cs typeface="Calibri"/>
            </a:endParaRPr>
          </a:p>
          <a:p>
            <a:pPr algn="ctr"/>
            <a:endParaRPr lang="en-US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B534A6DB-EEA1-2441-B642-0DF61195D87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069161" y="2080594"/>
            <a:ext cx="1248146" cy="106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A pink note with a green pin&#10;&#10;AI-generated content may be incorrect.">
            <a:extLst>
              <a:ext uri="{FF2B5EF4-FFF2-40B4-BE49-F238E27FC236}">
                <a16:creationId xmlns:a16="http://schemas.microsoft.com/office/drawing/2014/main" id="{392A62EA-8E8F-1922-9AC7-8A58F1C47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60000">
            <a:off x="244394" y="3293430"/>
            <a:ext cx="1349440" cy="1518003"/>
          </a:xfrm>
          <a:prstGeom prst="rect">
            <a:avLst/>
          </a:prstGeom>
        </p:spPr>
      </p:pic>
      <p:pic>
        <p:nvPicPr>
          <p:cNvPr id="62" name="Picture 6" descr="poster note - Clip Art Library">
            <a:extLst>
              <a:ext uri="{FF2B5EF4-FFF2-40B4-BE49-F238E27FC236}">
                <a16:creationId xmlns:a16="http://schemas.microsoft.com/office/drawing/2014/main" id="{778786EB-32AA-46A3-8082-059ABF3BE9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17705">
            <a:off x="2529619" y="224001"/>
            <a:ext cx="1809720" cy="187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6380A241-663D-A5FB-529E-4558333BCCF2}"/>
              </a:ext>
            </a:extLst>
          </p:cNvPr>
          <p:cNvGrpSpPr/>
          <p:nvPr/>
        </p:nvGrpSpPr>
        <p:grpSpPr>
          <a:xfrm rot="20662244">
            <a:off x="7834291" y="5199756"/>
            <a:ext cx="2044905" cy="1470475"/>
            <a:chOff x="1352733" y="386141"/>
            <a:chExt cx="3021679" cy="1699219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24C19C30-7225-D353-94EF-57A3B8F7B66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52733" y="386141"/>
              <a:ext cx="3021679" cy="1684010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252235E-E37F-AF23-50C0-595482EA1E85}"/>
                </a:ext>
              </a:extLst>
            </p:cNvPr>
            <p:cNvSpPr txBox="1"/>
            <p:nvPr/>
          </p:nvSpPr>
          <p:spPr>
            <a:xfrm>
              <a:off x="1440633" y="627180"/>
              <a:ext cx="2769937" cy="1458180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600" dirty="0">
                  <a:latin typeface="Comic Sans MS"/>
                </a:rPr>
                <a:t>“</a:t>
              </a:r>
              <a:r>
                <a:rPr lang="en-GB" sz="1200" b="1" dirty="0"/>
                <a:t>We celebrated </a:t>
              </a:r>
              <a:r>
                <a:rPr lang="en-GB" sz="1200" b="1" dirty="0" err="1"/>
                <a:t>Shwmae</a:t>
              </a:r>
              <a:r>
                <a:rPr lang="en-GB" sz="1200" b="1" dirty="0"/>
                <a:t> </a:t>
              </a:r>
              <a:r>
                <a:rPr lang="en-GB" sz="1200" b="1" dirty="0" err="1"/>
                <a:t>Su'mae</a:t>
              </a:r>
              <a:r>
                <a:rPr lang="en-GB" sz="1200" b="1" dirty="0"/>
                <a:t> day , we carried out activities, held a competition and an assembly and all joined in singing 'Yma O </a:t>
              </a:r>
              <a:r>
                <a:rPr lang="en-GB" sz="1200" b="1" dirty="0" err="1"/>
                <a:t>hyd</a:t>
              </a:r>
              <a:r>
                <a:rPr lang="en-GB" sz="1200" b="1" dirty="0"/>
                <a:t>'.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9E65E750-5BAD-4EEF-FF00-5938B0DEE655}"/>
              </a:ext>
            </a:extLst>
          </p:cNvPr>
          <p:cNvGrpSpPr/>
          <p:nvPr/>
        </p:nvGrpSpPr>
        <p:grpSpPr>
          <a:xfrm rot="693756">
            <a:off x="4717277" y="293625"/>
            <a:ext cx="1796353" cy="2081385"/>
            <a:chOff x="3603904" y="4451577"/>
            <a:chExt cx="1539444" cy="178685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CBFD015-6E3A-7D4C-B9DE-DE9C47E10F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8342" t="3188" r="4437" b="5009"/>
            <a:stretch/>
          </p:blipFill>
          <p:spPr>
            <a:xfrm rot="361649">
              <a:off x="3603904" y="4451577"/>
              <a:ext cx="1539444" cy="1786850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05C720D-FE5D-6B30-E90A-7170DD7F4392}"/>
                </a:ext>
              </a:extLst>
            </p:cNvPr>
            <p:cNvSpPr txBox="1"/>
            <p:nvPr/>
          </p:nvSpPr>
          <p:spPr>
            <a:xfrm rot="106134">
              <a:off x="3686587" y="4661565"/>
              <a:ext cx="1371512" cy="134753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200" b="1" dirty="0">
                  <a:cs typeface="Calibri"/>
                </a:rPr>
                <a:t>“Dosbarth Usk are the Well- being Team. We promote being and staying healthy. This half term we have promoted World mental health Day ~</a:t>
              </a:r>
              <a:r>
                <a:rPr lang="en-GB" sz="1200" b="1" dirty="0" err="1">
                  <a:cs typeface="Calibri"/>
                </a:rPr>
                <a:t>Helloyellow</a:t>
              </a:r>
              <a:r>
                <a:rPr lang="en-GB" sz="1200" b="1" dirty="0">
                  <a:cs typeface="Calibri"/>
                </a:rPr>
                <a:t>".</a:t>
              </a:r>
              <a:endParaRPr lang="en-GB" sz="1200" b="1" dirty="0">
                <a:ea typeface="Calibri"/>
                <a:cs typeface="Calibri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8765DA51-461B-7084-3644-419ADB200B34}"/>
              </a:ext>
            </a:extLst>
          </p:cNvPr>
          <p:cNvGrpSpPr/>
          <p:nvPr/>
        </p:nvGrpSpPr>
        <p:grpSpPr>
          <a:xfrm rot="21180000">
            <a:off x="1786244" y="2421168"/>
            <a:ext cx="1707270" cy="1655869"/>
            <a:chOff x="6816973" y="4562840"/>
            <a:chExt cx="1854130" cy="1737511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9435A34F-B4E0-351D-3276-CA0A44E1F6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841874" y="4562840"/>
              <a:ext cx="1603387" cy="1737511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B0596EE-07F6-8FF1-68B6-0E6A107A06EF}"/>
                </a:ext>
              </a:extLst>
            </p:cNvPr>
            <p:cNvSpPr txBox="1"/>
            <p:nvPr/>
          </p:nvSpPr>
          <p:spPr>
            <a:xfrm>
              <a:off x="6816973" y="4977372"/>
              <a:ext cx="1854130" cy="93655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600" b="1" dirty="0"/>
                <a:t>“</a:t>
              </a:r>
              <a:r>
                <a:rPr lang="en-GB" sz="1200" b="1" dirty="0"/>
                <a:t>We have learned to recognise reliable, misleading or fake content online.”</a:t>
              </a:r>
              <a:endParaRPr lang="en-GB" sz="1200" b="1" dirty="0">
                <a:ea typeface="Calibri"/>
                <a:cs typeface="Calibri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B9D1FEF-9BC8-A283-ED3C-FB2F12ECCAD4}"/>
              </a:ext>
            </a:extLst>
          </p:cNvPr>
          <p:cNvGrpSpPr/>
          <p:nvPr/>
        </p:nvGrpSpPr>
        <p:grpSpPr>
          <a:xfrm rot="21217705">
            <a:off x="3537885" y="4571432"/>
            <a:ext cx="1957453" cy="2028917"/>
            <a:chOff x="9073232" y="3693618"/>
            <a:chExt cx="2143125" cy="2143125"/>
          </a:xfrm>
        </p:grpSpPr>
        <p:pic>
          <p:nvPicPr>
            <p:cNvPr id="8" name="Picture 6" descr="poster note - Clip Art Library">
              <a:extLst>
                <a:ext uri="{FF2B5EF4-FFF2-40B4-BE49-F238E27FC236}">
                  <a16:creationId xmlns:a16="http://schemas.microsoft.com/office/drawing/2014/main" id="{637481A1-A30F-D48D-45CE-2E2A86BEAE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73232" y="3693618"/>
              <a:ext cx="2143125" cy="2143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D3D520F-C5E5-12A4-074D-1E7BE5277AF3}"/>
                </a:ext>
              </a:extLst>
            </p:cNvPr>
            <p:cNvSpPr txBox="1"/>
            <p:nvPr/>
          </p:nvSpPr>
          <p:spPr>
            <a:xfrm rot="21442295">
              <a:off x="9292467" y="3765134"/>
              <a:ext cx="1900149" cy="1871824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200" b="1" dirty="0">
                  <a:cs typeface="Calibri"/>
                </a:rPr>
                <a:t>“We have developed our Welsh oral skills and been learning how to say and answer Sut </a:t>
              </a:r>
              <a:r>
                <a:rPr lang="en-GB" sz="1200" b="1" dirty="0" err="1">
                  <a:cs typeface="Calibri"/>
                </a:rPr>
                <a:t>wyt</a:t>
              </a:r>
              <a:r>
                <a:rPr lang="en-GB" sz="1200" b="1" dirty="0">
                  <a:cs typeface="Calibri"/>
                </a:rPr>
                <a:t> </a:t>
              </a:r>
              <a:r>
                <a:rPr lang="en-GB" sz="1200" b="1" dirty="0" err="1">
                  <a:cs typeface="Calibri"/>
                </a:rPr>
                <a:t>ti'n</a:t>
              </a:r>
              <a:r>
                <a:rPr lang="en-GB" sz="1200" b="1" dirty="0">
                  <a:cs typeface="Calibri"/>
                </a:rPr>
                <a:t> </a:t>
              </a:r>
              <a:r>
                <a:rPr lang="en-GB" sz="1200" b="1" dirty="0" err="1">
                  <a:cs typeface="Calibri"/>
                </a:rPr>
                <a:t>teimlo</a:t>
              </a:r>
              <a:r>
                <a:rPr lang="en-GB" sz="1200" b="1" dirty="0">
                  <a:cs typeface="Calibri"/>
                </a:rPr>
                <a:t>?  using </a:t>
              </a:r>
              <a:r>
                <a:rPr lang="en-GB" sz="1200" b="1" dirty="0" err="1">
                  <a:cs typeface="Calibri"/>
                </a:rPr>
                <a:t>Dw</a:t>
              </a:r>
              <a:r>
                <a:rPr lang="en-GB" sz="1200" b="1" dirty="0">
                  <a:cs typeface="Calibri"/>
                </a:rPr>
                <a:t> </a:t>
              </a:r>
              <a:r>
                <a:rPr lang="en-GB" sz="1200" b="1" dirty="0" err="1">
                  <a:cs typeface="Calibri"/>
                </a:rPr>
                <a:t>I'n</a:t>
              </a:r>
              <a:r>
                <a:rPr lang="en-GB" sz="1200" b="1" dirty="0">
                  <a:cs typeface="Calibri"/>
                </a:rPr>
                <a:t>....,</a:t>
              </a:r>
              <a:r>
                <a:rPr lang="en-GB" sz="1200" b="1" dirty="0" err="1">
                  <a:cs typeface="Calibri"/>
                </a:rPr>
                <a:t>Dw</a:t>
              </a:r>
              <a:r>
                <a:rPr lang="en-GB" sz="1200" b="1" dirty="0">
                  <a:cs typeface="Calibri"/>
                </a:rPr>
                <a:t> I </a:t>
              </a:r>
              <a:r>
                <a:rPr lang="en-GB" sz="1200" b="1" dirty="0" err="1">
                  <a:cs typeface="Calibri"/>
                </a:rPr>
                <a:t>ddim</a:t>
              </a:r>
              <a:r>
                <a:rPr lang="en-GB" sz="1200" b="1" dirty="0">
                  <a:cs typeface="Calibri"/>
                </a:rPr>
                <a:t> </a:t>
              </a:r>
              <a:r>
                <a:rPr lang="en-GB" sz="1200" b="1" dirty="0" err="1">
                  <a:cs typeface="Calibri"/>
                </a:rPr>
                <a:t>yn</a:t>
              </a:r>
              <a:r>
                <a:rPr lang="en-GB" sz="1200" b="1" dirty="0">
                  <a:cs typeface="Calibri"/>
                </a:rPr>
                <a:t>.....Wyt </a:t>
              </a:r>
              <a:r>
                <a:rPr lang="en-GB" sz="1200" b="1" dirty="0" err="1">
                  <a:cs typeface="Calibri"/>
                </a:rPr>
                <a:t>ti'n</a:t>
              </a:r>
              <a:r>
                <a:rPr lang="en-GB" sz="1200" b="1" dirty="0">
                  <a:cs typeface="Calibri"/>
                </a:rPr>
                <a:t> </a:t>
              </a:r>
              <a:r>
                <a:rPr lang="en-GB" sz="1200" b="1" dirty="0" err="1">
                  <a:cs typeface="Calibri"/>
                </a:rPr>
                <a:t>iawn</a:t>
              </a:r>
              <a:r>
                <a:rPr lang="en-GB" sz="1200" b="1" dirty="0">
                  <a:cs typeface="Calibri"/>
                </a:rPr>
                <a:t>?</a:t>
              </a:r>
              <a:endParaRPr lang="en-GB" b="1" dirty="0">
                <a:ea typeface="Calibri"/>
                <a:cs typeface="Calibri"/>
              </a:endParaRPr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EF7B568-2BA9-1975-FE26-BD726235F21E}"/>
              </a:ext>
            </a:extLst>
          </p:cNvPr>
          <p:cNvGrpSpPr/>
          <p:nvPr/>
        </p:nvGrpSpPr>
        <p:grpSpPr>
          <a:xfrm rot="780000">
            <a:off x="7703279" y="61854"/>
            <a:ext cx="1717681" cy="1809198"/>
            <a:chOff x="5339123" y="215"/>
            <a:chExt cx="1717681" cy="1809198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7FAB6246-615D-3C04-66FD-01C9D5FD24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9283" t="1844" r="4219" b="6932"/>
            <a:stretch/>
          </p:blipFill>
          <p:spPr>
            <a:xfrm>
              <a:off x="5339123" y="215"/>
              <a:ext cx="1717681" cy="1809198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09DDB429-EF87-0D16-401F-B91C33B07D11}"/>
                </a:ext>
              </a:extLst>
            </p:cNvPr>
            <p:cNvSpPr txBox="1"/>
            <p:nvPr/>
          </p:nvSpPr>
          <p:spPr>
            <a:xfrm rot="21360000">
              <a:off x="5461423" y="563257"/>
              <a:ext cx="1500523" cy="64633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200" b="1" dirty="0"/>
                <a:t>“Dosbarth Clun are the Belonging team ."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E568621-FDDA-4F22-6DA4-3E4836075685}"/>
              </a:ext>
            </a:extLst>
          </p:cNvPr>
          <p:cNvGrpSpPr/>
          <p:nvPr/>
        </p:nvGrpSpPr>
        <p:grpSpPr>
          <a:xfrm rot="1012086">
            <a:off x="5813174" y="4610233"/>
            <a:ext cx="1662299" cy="1612126"/>
            <a:chOff x="7624749" y="2494618"/>
            <a:chExt cx="1881502" cy="1917919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B69C634-5B8B-128C-C4A9-2E48CDB29E3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11975" t="9615" r="7705" b="10435"/>
            <a:stretch/>
          </p:blipFill>
          <p:spPr>
            <a:xfrm rot="667914">
              <a:off x="7624749" y="2494618"/>
              <a:ext cx="1881502" cy="1917919"/>
            </a:xfrm>
            <a:prstGeom prst="rect">
              <a:avLst/>
            </a:prstGeom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33629C3-7180-323A-71D5-48A18E836CC8}"/>
                </a:ext>
              </a:extLst>
            </p:cNvPr>
            <p:cNvSpPr txBox="1"/>
            <p:nvPr/>
          </p:nvSpPr>
          <p:spPr>
            <a:xfrm rot="307914">
              <a:off x="7716057" y="2524689"/>
              <a:ext cx="1704888" cy="142801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200" b="1" dirty="0">
                  <a:cs typeface="Calibri"/>
                </a:rPr>
                <a:t>“We have Cymraeg Bob Dydd Daily and have been learning to say – Beth </a:t>
              </a:r>
              <a:r>
                <a:rPr lang="en-GB" sz="1200" b="1" dirty="0" err="1">
                  <a:cs typeface="Calibri"/>
                </a:rPr>
                <a:t>yw</a:t>
              </a:r>
              <a:r>
                <a:rPr lang="en-GB" sz="1200" b="1" dirty="0">
                  <a:cs typeface="Calibri"/>
                </a:rPr>
                <a:t> </a:t>
              </a:r>
              <a:r>
                <a:rPr lang="en-GB" sz="1200" b="1" dirty="0" err="1">
                  <a:cs typeface="Calibri"/>
                </a:rPr>
                <a:t>dy</a:t>
              </a:r>
              <a:r>
                <a:rPr lang="en-GB" sz="1200" b="1" dirty="0">
                  <a:cs typeface="Calibri"/>
                </a:rPr>
                <a:t> </a:t>
              </a:r>
              <a:r>
                <a:rPr lang="en-GB" sz="1200" b="1" dirty="0" err="1">
                  <a:cs typeface="Calibri"/>
                </a:rPr>
                <a:t>enw</a:t>
              </a:r>
              <a:r>
                <a:rPr lang="en-GB" sz="1200" b="1" dirty="0">
                  <a:cs typeface="Calibri"/>
                </a:rPr>
                <a:t> di? Ga </a:t>
              </a:r>
              <a:r>
                <a:rPr lang="en-GB" sz="1200" b="1" dirty="0" err="1">
                  <a:cs typeface="Calibri"/>
                </a:rPr>
                <a:t>i</a:t>
              </a:r>
              <a:r>
                <a:rPr lang="en-GB" sz="1200" b="1" dirty="0">
                  <a:cs typeface="Calibri"/>
                </a:rPr>
                <a:t>....Sut</a:t>
              </a:r>
              <a:r>
                <a:rPr lang="en-GB" sz="1200" b="1" dirty="0">
                  <a:ea typeface="Calibri"/>
                  <a:cs typeface="Calibri"/>
                </a:rPr>
                <a:t> </a:t>
              </a:r>
              <a:r>
                <a:rPr lang="en-GB" sz="1200" b="1" dirty="0" err="1">
                  <a:ea typeface="Calibri"/>
                  <a:cs typeface="Calibri"/>
                </a:rPr>
                <a:t>wyt</a:t>
              </a:r>
              <a:r>
                <a:rPr lang="en-GB" sz="1200" b="1" dirty="0">
                  <a:ea typeface="Calibri"/>
                  <a:cs typeface="Calibri"/>
                </a:rPr>
                <a:t> </a:t>
              </a:r>
              <a:r>
                <a:rPr lang="en-GB" sz="1200" b="1" dirty="0" err="1">
                  <a:ea typeface="Calibri"/>
                  <a:cs typeface="Calibri"/>
                </a:rPr>
                <a:t>ti</a:t>
              </a:r>
              <a:r>
                <a:rPr lang="en-GB" sz="1200" b="1" dirty="0">
                  <a:ea typeface="Calibri"/>
                  <a:cs typeface="Calibri"/>
                </a:rPr>
                <a:t>?”</a:t>
              </a:r>
              <a:endParaRPr lang="en-GB" sz="1200" b="1" dirty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F0AC0CCA-9D5B-7394-FB00-EAEFFA671160}"/>
              </a:ext>
            </a:extLst>
          </p:cNvPr>
          <p:cNvGrpSpPr/>
          <p:nvPr/>
        </p:nvGrpSpPr>
        <p:grpSpPr>
          <a:xfrm>
            <a:off x="77747" y="133239"/>
            <a:ext cx="1792193" cy="1774050"/>
            <a:chOff x="437870" y="539774"/>
            <a:chExt cx="2145978" cy="214597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7C2A5F1D-717F-F8E1-C78B-F7BE42D7BB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1309166">
              <a:off x="437870" y="539774"/>
              <a:ext cx="2145978" cy="2145978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F23B440-519F-F316-9331-FEABE5115589}"/>
                </a:ext>
              </a:extLst>
            </p:cNvPr>
            <p:cNvSpPr txBox="1"/>
            <p:nvPr/>
          </p:nvSpPr>
          <p:spPr>
            <a:xfrm rot="21180000">
              <a:off x="851295" y="714136"/>
              <a:ext cx="1518300" cy="1712587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400" b="1" dirty="0"/>
                <a:t>“</a:t>
              </a:r>
              <a:r>
                <a:rPr lang="en-GB" sz="1200" b="1" dirty="0"/>
                <a:t>We have been accessing Google Classroom to complete different types of activities..”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3566B1F8-D51F-CD8B-5FC4-C62311B1680E}"/>
              </a:ext>
            </a:extLst>
          </p:cNvPr>
          <p:cNvGrpSpPr/>
          <p:nvPr/>
        </p:nvGrpSpPr>
        <p:grpSpPr>
          <a:xfrm rot="20760000">
            <a:off x="7414337" y="2691936"/>
            <a:ext cx="1596310" cy="1600438"/>
            <a:chOff x="686532" y="2618017"/>
            <a:chExt cx="1895730" cy="183846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1CB3124-BF58-B291-9A81-A76540608E1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6532" y="2680910"/>
              <a:ext cx="1602555" cy="1736380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D0E7A519-D724-9664-B627-E04AD9B36B9A}"/>
                </a:ext>
              </a:extLst>
            </p:cNvPr>
            <p:cNvSpPr txBox="1"/>
            <p:nvPr/>
          </p:nvSpPr>
          <p:spPr>
            <a:xfrm>
              <a:off x="701874" y="2618017"/>
              <a:ext cx="1880388" cy="1838460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400" b="1" dirty="0"/>
                <a:t>“</a:t>
              </a:r>
              <a:r>
                <a:rPr lang="en-GB" sz="1200" b="1" dirty="0"/>
                <a:t>We have studied WWII in </a:t>
              </a:r>
              <a:r>
                <a:rPr lang="en-GB" sz="1200" b="1" dirty="0" err="1"/>
                <a:t>Superskills</a:t>
              </a:r>
              <a:r>
                <a:rPr lang="en-GB" sz="1200" b="1" dirty="0"/>
                <a:t> looking at an Evacuee's Suitcase </a:t>
              </a:r>
              <a:r>
                <a:rPr lang="en-GB" sz="1200" b="1" dirty="0" err="1"/>
                <a:t>Maping</a:t>
              </a:r>
              <a:r>
                <a:rPr lang="en-GB" sz="1200" b="1" dirty="0"/>
                <a:t> the outbrea</a:t>
              </a:r>
              <a:r>
                <a:rPr lang="en-GB" sz="1200" b="1" dirty="0">
                  <a:ea typeface="Calibri"/>
                  <a:cs typeface="Calibri"/>
                </a:rPr>
                <a:t>k</a:t>
              </a:r>
              <a:r>
                <a:rPr lang="en-GB" sz="1200" b="1" dirty="0"/>
                <a:t> of WWII and looking at </a:t>
              </a:r>
              <a:r>
                <a:rPr lang="en-GB" sz="1200" b="1" dirty="0" err="1"/>
                <a:t>th</a:t>
              </a:r>
              <a:r>
                <a:rPr lang="en-GB" sz="1200" b="1" dirty="0"/>
                <a:t>e </a:t>
              </a:r>
              <a:r>
                <a:rPr lang="en-GB" sz="1200" b="1" dirty="0" err="1"/>
                <a:t>Timelin</a:t>
              </a:r>
              <a:r>
                <a:rPr lang="en-GB" sz="1200" b="1" dirty="0"/>
                <a:t>e of events during WWII.”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BC56DEC5-CAE0-0A2F-5C79-D8A1E6D4EB17}"/>
              </a:ext>
            </a:extLst>
          </p:cNvPr>
          <p:cNvGrpSpPr/>
          <p:nvPr/>
        </p:nvGrpSpPr>
        <p:grpSpPr>
          <a:xfrm rot="21000000">
            <a:off x="3730728" y="2590526"/>
            <a:ext cx="1373653" cy="1780934"/>
            <a:chOff x="1001578" y="4454980"/>
            <a:chExt cx="1752555" cy="1740483"/>
          </a:xfrm>
        </p:grpSpPr>
        <p:pic>
          <p:nvPicPr>
            <p:cNvPr id="43" name="Picture 42" descr="Green sticky note isolated on white background Vector Image">
              <a:extLst>
                <a:ext uri="{FF2B5EF4-FFF2-40B4-BE49-F238E27FC236}">
                  <a16:creationId xmlns:a16="http://schemas.microsoft.com/office/drawing/2014/main" id="{90698ED6-0F75-5BDA-9F13-4A350108D75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7" t="7318" r="10039" b="16376"/>
            <a:stretch/>
          </p:blipFill>
          <p:spPr bwMode="auto">
            <a:xfrm>
              <a:off x="1021928" y="4459083"/>
              <a:ext cx="1660997" cy="17363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TextBox 3">
              <a:extLst>
                <a:ext uri="{FF2B5EF4-FFF2-40B4-BE49-F238E27FC236}">
                  <a16:creationId xmlns:a16="http://schemas.microsoft.com/office/drawing/2014/main" id="{0E033CB4-513B-D6C9-9618-8D3239172539}"/>
                </a:ext>
              </a:extLst>
            </p:cNvPr>
            <p:cNvSpPr txBox="1"/>
            <p:nvPr/>
          </p:nvSpPr>
          <p:spPr>
            <a:xfrm>
              <a:off x="1001578" y="4454980"/>
              <a:ext cx="1752555" cy="1564086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400" b="1" dirty="0">
                  <a:latin typeface="Calibri"/>
                  <a:ea typeface="Calibri"/>
                  <a:cs typeface="Calibri"/>
                </a:rPr>
                <a:t>"We have been creating and following Algorithms and finding  errors and </a:t>
              </a:r>
              <a:r>
                <a:rPr lang="en-GB" sz="1400" b="1">
                  <a:latin typeface="Calibri"/>
                  <a:ea typeface="Calibri"/>
                  <a:cs typeface="Calibri"/>
                </a:rPr>
                <a:t>debugging them in ICT."</a:t>
              </a:r>
              <a:endParaRPr lang="en-GB" sz="1400" b="1" dirty="0">
                <a:latin typeface="Calibri"/>
                <a:ea typeface="Calibri"/>
                <a:cs typeface="Calibri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3881B16-2F7E-FCA4-C3D5-3FCEBA5610F1}"/>
              </a:ext>
            </a:extLst>
          </p:cNvPr>
          <p:cNvGrpSpPr/>
          <p:nvPr/>
        </p:nvGrpSpPr>
        <p:grpSpPr>
          <a:xfrm>
            <a:off x="91569" y="4894243"/>
            <a:ext cx="3170812" cy="4996002"/>
            <a:chOff x="388257" y="4472264"/>
            <a:chExt cx="3221821" cy="5620141"/>
          </a:xfrm>
        </p:grpSpPr>
        <p:pic>
          <p:nvPicPr>
            <p:cNvPr id="47" name="Picture 47" descr="Text, letter&#10;&#10;Description automatically generated">
              <a:extLst>
                <a:ext uri="{FF2B5EF4-FFF2-40B4-BE49-F238E27FC236}">
                  <a16:creationId xmlns:a16="http://schemas.microsoft.com/office/drawing/2014/main" id="{F8249A61-E834-62DF-457E-B91E07B10D0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88257" y="4484283"/>
              <a:ext cx="3196771" cy="1962505"/>
            </a:xfrm>
            <a:prstGeom prst="rect">
              <a:avLst/>
            </a:prstGeom>
          </p:spPr>
        </p:pic>
        <p:sp>
          <p:nvSpPr>
            <p:cNvPr id="48" name="TextBox 1">
              <a:extLst>
                <a:ext uri="{FF2B5EF4-FFF2-40B4-BE49-F238E27FC236}">
                  <a16:creationId xmlns:a16="http://schemas.microsoft.com/office/drawing/2014/main" id="{839844BB-BE75-97D7-9648-4E6D2456DE0D}"/>
                </a:ext>
              </a:extLst>
            </p:cNvPr>
            <p:cNvSpPr txBox="1"/>
            <p:nvPr/>
          </p:nvSpPr>
          <p:spPr>
            <a:xfrm>
              <a:off x="398258" y="4472264"/>
              <a:ext cx="3211820" cy="5620141"/>
            </a:xfrm>
            <a:prstGeom prst="rect">
              <a:avLst/>
            </a:prstGeom>
            <a:noFill/>
          </p:spPr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000" b="1" dirty="0">
                  <a:cs typeface="Calibri"/>
                </a:rPr>
                <a:t>Metacognition focus</a:t>
              </a:r>
              <a:endParaRPr lang="en-US" sz="2000" b="1" dirty="0">
                <a:ea typeface="Calibri"/>
                <a:cs typeface="Calibri"/>
              </a:endParaRPr>
            </a:p>
            <a:p>
              <a:pPr algn="ctr"/>
              <a:r>
                <a:rPr lang="en-US" sz="1200">
                  <a:ea typeface="+mn-lt"/>
                  <a:cs typeface="+mn-lt"/>
                </a:rPr>
                <a:t>Perseverance and Resilience: We must keep our emotions in check to push on through our tasks…</a:t>
              </a:r>
              <a:endParaRPr lang="en-US" sz="1200">
                <a:ea typeface="Calibri"/>
                <a:cs typeface="Calibri"/>
              </a:endParaRPr>
            </a:p>
            <a:p>
              <a:pPr algn="ctr"/>
              <a:r>
                <a:rPr lang="en-US" sz="1200" dirty="0">
                  <a:ea typeface="Calibri"/>
                  <a:cs typeface="Calibri"/>
                </a:rPr>
                <a:t>Independence: We use working walls, WAGOLLS to support our learning along with </a:t>
              </a:r>
              <a:r>
                <a:rPr lang="en-US" sz="1200" err="1">
                  <a:ea typeface="Calibri"/>
                  <a:cs typeface="Calibri"/>
                </a:rPr>
                <a:t>ou</a:t>
              </a:r>
              <a:r>
                <a:rPr lang="en-US" sz="1200" dirty="0">
                  <a:ea typeface="Calibri"/>
                  <a:cs typeface="Calibri"/>
                </a:rPr>
                <a:t>r Toolkits and Technology to help us work inde</a:t>
              </a:r>
              <a:r>
                <a:rPr lang="en-US" sz="1200">
                  <a:ea typeface="Calibri"/>
                  <a:cs typeface="Calibri"/>
                </a:rPr>
                <a:t>pendently.</a:t>
              </a:r>
              <a:endParaRPr lang="en-US" sz="1200" dirty="0">
                <a:ea typeface="Calibri"/>
                <a:cs typeface="Calibri"/>
              </a:endParaRPr>
            </a:p>
            <a:p>
              <a:pPr algn="ctr"/>
              <a:endParaRPr lang="en-US" sz="800" dirty="0">
                <a:ea typeface="Calibri"/>
                <a:cs typeface="Calibri"/>
              </a:endParaRPr>
            </a:p>
            <a:p>
              <a:pPr algn="ctr"/>
              <a:endParaRPr lang="en-US" sz="800" dirty="0">
                <a:ea typeface="Calibri"/>
                <a:cs typeface="Calibri"/>
              </a:endParaRPr>
            </a:p>
            <a:p>
              <a:pPr algn="ctr"/>
              <a:endParaRPr lang="en-US"/>
            </a:p>
            <a:p>
              <a:pPr algn="ctr"/>
              <a:endParaRPr lang="en-US">
                <a:ea typeface="+mn-lt"/>
                <a:cs typeface="+mn-lt"/>
              </a:endParaRPr>
            </a:p>
            <a:p>
              <a:pPr algn="ctr"/>
              <a:r>
                <a:rPr lang="en-US">
                  <a:ea typeface="+mn-lt"/>
                  <a:cs typeface="+mn-lt"/>
                </a:rPr>
                <a:t>I</a:t>
              </a:r>
              <a:endParaRPr lang="en-US" sz="800"/>
            </a:p>
            <a:p>
              <a:pPr algn="ctr"/>
              <a:endParaRPr lang="en-US"/>
            </a:p>
            <a:p>
              <a:pPr algn="ctr"/>
              <a:endParaRPr lang="en-US"/>
            </a:p>
            <a:p>
              <a:pPr algn="ctr"/>
              <a:endParaRPr lang="en-US" b="1" dirty="0">
                <a:ea typeface="Calibri"/>
                <a:cs typeface="Calibri"/>
              </a:endParaRPr>
            </a:p>
            <a:p>
              <a:pPr algn="ctr"/>
              <a:endParaRPr lang="en-US" sz="1100" b="1" dirty="0">
                <a:cs typeface="Calibri"/>
              </a:endParaRPr>
            </a:p>
            <a:p>
              <a:pPr algn="ctr"/>
              <a:endParaRPr lang="en-US" sz="1100" b="1" dirty="0">
                <a:cs typeface="Calibri"/>
              </a:endParaRPr>
            </a:p>
            <a:p>
              <a:pPr algn="ctr"/>
              <a:endParaRPr lang="en-US" sz="1100" b="1" dirty="0">
                <a:cs typeface="Calibri"/>
              </a:endParaRPr>
            </a:p>
            <a:p>
              <a:pPr algn="ctr"/>
              <a:endParaRPr lang="en-US" sz="1100" b="1" dirty="0">
                <a:ea typeface="Calibri" panose="020F0502020204030204"/>
                <a:cs typeface="Calibri"/>
              </a:endParaRPr>
            </a:p>
            <a:p>
              <a:pPr algn="ctr"/>
              <a:endParaRPr lang="en-US" sz="1100" b="1" dirty="0">
                <a:ea typeface="Calibri" panose="020F0502020204030204"/>
                <a:cs typeface="Calibri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E43BEAA7-83E0-45B9-947E-771F037F6B35}"/>
              </a:ext>
            </a:extLst>
          </p:cNvPr>
          <p:cNvGrpSpPr/>
          <p:nvPr/>
        </p:nvGrpSpPr>
        <p:grpSpPr>
          <a:xfrm>
            <a:off x="9311163" y="1673485"/>
            <a:ext cx="1293857" cy="1640554"/>
            <a:chOff x="4807209" y="2940455"/>
            <a:chExt cx="1602555" cy="1382064"/>
          </a:xfrm>
        </p:grpSpPr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98ED9310-056C-47AA-99B9-ECC14979B9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07209" y="2940455"/>
              <a:ext cx="1602555" cy="1382064"/>
            </a:xfrm>
            <a:prstGeom prst="rect">
              <a:avLst/>
            </a:prstGeom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853EEEB4-7E61-41E3-8743-798EF37C8C93}"/>
                </a:ext>
              </a:extLst>
            </p:cNvPr>
            <p:cNvSpPr txBox="1"/>
            <p:nvPr/>
          </p:nvSpPr>
          <p:spPr>
            <a:xfrm>
              <a:off x="4808228" y="3044059"/>
              <a:ext cx="1580913" cy="101120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cs typeface="Calibri"/>
                </a:rPr>
                <a:t>" We have </a:t>
              </a:r>
              <a:r>
                <a:rPr lang="en-GB" sz="1200" b="1" dirty="0" err="1">
                  <a:cs typeface="Calibri"/>
                </a:rPr>
                <a:t>have</a:t>
              </a:r>
              <a:r>
                <a:rPr lang="en-GB" sz="1200" b="1" dirty="0">
                  <a:cs typeface="Calibri"/>
                </a:rPr>
                <a:t> been using Purple Mash to Code, Collect Data and create a survey in ICT."</a:t>
              </a:r>
              <a:endParaRPr lang="en-GB" sz="1200" b="1" dirty="0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38BCCCF4-4A70-4AE9-BC1E-35B849339B07}"/>
              </a:ext>
            </a:extLst>
          </p:cNvPr>
          <p:cNvGrpSpPr/>
          <p:nvPr/>
        </p:nvGrpSpPr>
        <p:grpSpPr>
          <a:xfrm rot="240000">
            <a:off x="10448937" y="5134938"/>
            <a:ext cx="1475144" cy="1513356"/>
            <a:chOff x="3117507" y="3065692"/>
            <a:chExt cx="1660997" cy="1736380"/>
          </a:xfrm>
        </p:grpSpPr>
        <p:pic>
          <p:nvPicPr>
            <p:cNvPr id="54" name="Picture 8" descr="Green sticky note isolated on white background Vector Image">
              <a:extLst>
                <a:ext uri="{FF2B5EF4-FFF2-40B4-BE49-F238E27FC236}">
                  <a16:creationId xmlns:a16="http://schemas.microsoft.com/office/drawing/2014/main" id="{F745B3A8-E13A-4124-9563-F0EB595833D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7" t="7318" r="10039" b="16376"/>
            <a:stretch/>
          </p:blipFill>
          <p:spPr bwMode="auto">
            <a:xfrm>
              <a:off x="3117507" y="3065692"/>
              <a:ext cx="1660997" cy="17363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648505D7-E8ED-4D31-AD7D-D79EE2FB4B7E}"/>
                </a:ext>
              </a:extLst>
            </p:cNvPr>
            <p:cNvSpPr txBox="1"/>
            <p:nvPr/>
          </p:nvSpPr>
          <p:spPr>
            <a:xfrm>
              <a:off x="3278461" y="3301004"/>
              <a:ext cx="1223866" cy="1377222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cs typeface="Calibri"/>
                </a:rPr>
                <a:t>“In PE we have been very lucky to be taught </a:t>
              </a:r>
              <a:r>
                <a:rPr lang="en-GB" sz="1200" b="1" dirty="0" err="1">
                  <a:cs typeface="Calibri"/>
                </a:rPr>
                <a:t>SoftBall</a:t>
              </a:r>
              <a:r>
                <a:rPr lang="en-GB" sz="1200" b="1" dirty="0">
                  <a:cs typeface="Calibri"/>
                </a:rPr>
                <a:t> by Holly.”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8C578F68-A65D-4BF1-9ED2-762386EBB9A0}"/>
              </a:ext>
            </a:extLst>
          </p:cNvPr>
          <p:cNvGrpSpPr/>
          <p:nvPr/>
        </p:nvGrpSpPr>
        <p:grpSpPr>
          <a:xfrm rot="240000">
            <a:off x="9998421" y="106168"/>
            <a:ext cx="1708120" cy="1513357"/>
            <a:chOff x="3089614" y="3065692"/>
            <a:chExt cx="1688890" cy="1736380"/>
          </a:xfrm>
        </p:grpSpPr>
        <p:pic>
          <p:nvPicPr>
            <p:cNvPr id="57" name="Picture 8" descr="Green sticky note isolated on white background Vector Image">
              <a:extLst>
                <a:ext uri="{FF2B5EF4-FFF2-40B4-BE49-F238E27FC236}">
                  <a16:creationId xmlns:a16="http://schemas.microsoft.com/office/drawing/2014/main" id="{AE3DF70C-2967-4A13-BE13-99BC1CECB19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7" t="7318" r="10039" b="16376"/>
            <a:stretch/>
          </p:blipFill>
          <p:spPr bwMode="auto">
            <a:xfrm>
              <a:off x="3117507" y="3065692"/>
              <a:ext cx="1660997" cy="17363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9D07731C-D705-43AD-A7D3-6B66BFE8F78A}"/>
                </a:ext>
              </a:extLst>
            </p:cNvPr>
            <p:cNvSpPr txBox="1"/>
            <p:nvPr/>
          </p:nvSpPr>
          <p:spPr>
            <a:xfrm>
              <a:off x="3089614" y="3289347"/>
              <a:ext cx="1683943" cy="1377221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200" b="1" dirty="0">
                  <a:cs typeface="Calibri"/>
                </a:rPr>
                <a:t>“Dosbarth Rhymney are </a:t>
              </a:r>
              <a:r>
                <a:rPr lang="en-GB" sz="1200" b="1" dirty="0" err="1">
                  <a:cs typeface="Calibri"/>
                </a:rPr>
                <a:t>Criw</a:t>
              </a:r>
              <a:r>
                <a:rPr lang="en-GB" sz="1200" b="1" dirty="0">
                  <a:cs typeface="Calibri"/>
                </a:rPr>
                <a:t> Cymraeg. We have been teaching the younger children songs and the </a:t>
              </a:r>
              <a:r>
                <a:rPr lang="en-GB" sz="1200" b="1" dirty="0" err="1">
                  <a:cs typeface="Calibri"/>
                </a:rPr>
                <a:t>Brawddeg</a:t>
              </a:r>
              <a:r>
                <a:rPr lang="en-GB" sz="1200" b="1" dirty="0">
                  <a:cs typeface="Calibri"/>
                </a:rPr>
                <a:t> yr </a:t>
              </a:r>
              <a:r>
                <a:rPr lang="en-GB" sz="1200" b="1" dirty="0" err="1">
                  <a:cs typeface="Calibri"/>
                </a:rPr>
                <a:t>wythnos</a:t>
              </a:r>
              <a:r>
                <a:rPr lang="en-GB" sz="1200" b="1" dirty="0">
                  <a:cs typeface="Calibri"/>
                </a:rPr>
                <a:t>...</a:t>
              </a:r>
              <a:r>
                <a:rPr lang="en-GB" sz="1200" b="1" dirty="0">
                  <a:ea typeface="Calibri"/>
                  <a:cs typeface="Calibri"/>
                </a:rPr>
                <a:t>"</a:t>
              </a:r>
              <a:endParaRPr lang="en-GB" sz="1200" b="1" dirty="0">
                <a:cs typeface="Calibri"/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4933A1D5-40CD-4D74-8623-BDC9032AE2B1}"/>
              </a:ext>
            </a:extLst>
          </p:cNvPr>
          <p:cNvGrpSpPr/>
          <p:nvPr/>
        </p:nvGrpSpPr>
        <p:grpSpPr>
          <a:xfrm rot="20662244">
            <a:off x="10415786" y="3301214"/>
            <a:ext cx="1723717" cy="1570256"/>
            <a:chOff x="2163439" y="359267"/>
            <a:chExt cx="1603387" cy="1910259"/>
          </a:xfrm>
        </p:grpSpPr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80CA9B9B-E6C7-458D-B244-AF5C8DDD7B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163439" y="379602"/>
              <a:ext cx="1603387" cy="1737511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C42B7057-26B5-4943-9DCE-1D81F0ABF24E}"/>
                </a:ext>
              </a:extLst>
            </p:cNvPr>
            <p:cNvSpPr txBox="1"/>
            <p:nvPr/>
          </p:nvSpPr>
          <p:spPr>
            <a:xfrm>
              <a:off x="2344111" y="359267"/>
              <a:ext cx="1395357" cy="191025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en-GB" sz="1600" b="1" dirty="0"/>
                <a:t>"</a:t>
              </a:r>
              <a:r>
                <a:rPr lang="en-GB" sz="1200" b="1" dirty="0"/>
                <a:t>We  have learnt how to answer Faint </a:t>
              </a:r>
              <a:r>
                <a:rPr lang="en-GB" sz="1200" b="1" dirty="0" err="1"/>
                <a:t>ydy</a:t>
              </a:r>
              <a:r>
                <a:rPr lang="en-GB" sz="1200" b="1" dirty="0"/>
                <a:t> </a:t>
              </a:r>
              <a:r>
                <a:rPr lang="en-GB" sz="1200" b="1" dirty="0" err="1"/>
                <a:t>dy</a:t>
              </a:r>
              <a:r>
                <a:rPr lang="en-GB" sz="1200" b="1" dirty="0"/>
                <a:t> </a:t>
              </a:r>
              <a:r>
                <a:rPr lang="en-GB" sz="1200" b="1" dirty="0" err="1"/>
                <a:t>oed</a:t>
              </a:r>
              <a:r>
                <a:rPr lang="en-GB" sz="1200" b="1" dirty="0"/>
                <a:t> di in </a:t>
              </a:r>
              <a:r>
                <a:rPr lang="en-GB" sz="1200" b="1" dirty="0" err="1"/>
                <a:t>welsh</a:t>
              </a:r>
              <a:r>
                <a:rPr lang="en-GB" sz="1200" b="1" dirty="0"/>
                <a:t>  with </a:t>
              </a:r>
              <a:r>
                <a:rPr lang="en-GB" sz="1200" b="1" dirty="0" err="1"/>
                <a:t>Dw</a:t>
              </a:r>
              <a:r>
                <a:rPr lang="en-GB" sz="1200" b="1" dirty="0"/>
                <a:t> in....</a:t>
              </a:r>
              <a:r>
                <a:rPr lang="en-GB" sz="1200" b="1" dirty="0" err="1"/>
                <a:t>oed</a:t>
              </a:r>
              <a:r>
                <a:rPr lang="en-GB" sz="1200" b="1" dirty="0"/>
                <a:t> and say </a:t>
              </a:r>
              <a:r>
                <a:rPr lang="en-GB" sz="1200" b="1" dirty="0" err="1"/>
                <a:t>wh</a:t>
              </a:r>
              <a:r>
                <a:rPr lang="en-GB" sz="1200" b="1" dirty="0"/>
                <a:t>ich month our birthday is in.</a:t>
              </a:r>
              <a:endParaRPr lang="en-GB" sz="1200" b="1" dirty="0">
                <a:ea typeface="Calibri"/>
                <a:cs typeface="Calibri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87E6C879-B5DD-4005-55FD-2EAD73B2EE5E}"/>
              </a:ext>
            </a:extLst>
          </p:cNvPr>
          <p:cNvSpPr txBox="1"/>
          <p:nvPr/>
        </p:nvSpPr>
        <p:spPr>
          <a:xfrm rot="21180000">
            <a:off x="2889046" y="707563"/>
            <a:ext cx="1398739" cy="8925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dirty="0">
                <a:ea typeface="Calibri"/>
                <a:cs typeface="Calibri"/>
              </a:rPr>
              <a:t>''</a:t>
            </a:r>
            <a:r>
              <a:rPr lang="en-GB" sz="1200" b="1" dirty="0">
                <a:ea typeface="Calibri"/>
                <a:cs typeface="Calibri"/>
              </a:rPr>
              <a:t>We have  been learning the parts of the body  </a:t>
            </a:r>
            <a:r>
              <a:rPr lang="en-GB" sz="1200" b="1" dirty="0" err="1">
                <a:ea typeface="Calibri"/>
                <a:cs typeface="Calibri"/>
              </a:rPr>
              <a:t>yn</a:t>
            </a:r>
            <a:r>
              <a:rPr lang="en-GB" sz="1200" b="1" dirty="0">
                <a:ea typeface="Calibri"/>
                <a:cs typeface="Calibri"/>
              </a:rPr>
              <a:t> </a:t>
            </a:r>
            <a:r>
              <a:rPr lang="en-GB" sz="1200" b="1" dirty="0" err="1">
                <a:ea typeface="Calibri"/>
                <a:cs typeface="Calibri"/>
              </a:rPr>
              <a:t>Gymraeg</a:t>
            </a:r>
            <a:r>
              <a:rPr lang="en-GB" sz="1200" b="1" dirty="0">
                <a:ea typeface="Calibri"/>
                <a:cs typeface="Calibri"/>
              </a:rPr>
              <a:t>.'</a:t>
            </a:r>
            <a:r>
              <a:rPr lang="en-GB" sz="1400" dirty="0">
                <a:ea typeface="Calibri"/>
                <a:cs typeface="Calibri"/>
              </a:rPr>
              <a:t>'</a:t>
            </a:r>
            <a:endParaRPr lang="en-GB" sz="1400" dirty="0"/>
          </a:p>
        </p:txBody>
      </p:sp>
      <p:pic>
        <p:nvPicPr>
          <p:cNvPr id="10" name="Picture 9" descr="A pink note with a green push pin&#10;&#10;AI-generated content may be incorrect.">
            <a:extLst>
              <a:ext uri="{FF2B5EF4-FFF2-40B4-BE49-F238E27FC236}">
                <a16:creationId xmlns:a16="http://schemas.microsoft.com/office/drawing/2014/main" id="{2626E843-6249-89E6-ACD5-7E32FE5B33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8556" y="2649085"/>
            <a:ext cx="1490261" cy="134327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B126B7E-9A35-F37D-6512-841AE33172D8}"/>
              </a:ext>
            </a:extLst>
          </p:cNvPr>
          <p:cNvSpPr txBox="1"/>
          <p:nvPr/>
        </p:nvSpPr>
        <p:spPr>
          <a:xfrm>
            <a:off x="5343525" y="2647950"/>
            <a:ext cx="1504950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200" b="1" dirty="0">
              <a:latin typeface="Segoe UI"/>
              <a:ea typeface="Calibri" panose="020F0502020204030204"/>
              <a:cs typeface="Segoe UI"/>
            </a:endParaRPr>
          </a:p>
          <a:p>
            <a:r>
              <a:rPr lang="en-GB" sz="1200" b="1" dirty="0">
                <a:latin typeface="Calibri"/>
                <a:ea typeface="Segoe UI"/>
                <a:cs typeface="Segoe UI"/>
              </a:rPr>
              <a:t>"In PE we have been </a:t>
            </a:r>
            <a:r>
              <a:rPr lang="en-GB" sz="1200" b="1" dirty="0" err="1">
                <a:latin typeface="Calibri"/>
                <a:ea typeface="Segoe UI"/>
                <a:cs typeface="Segoe UI"/>
              </a:rPr>
              <a:t>developing,applying</a:t>
            </a:r>
            <a:r>
              <a:rPr lang="en-GB" sz="1200" b="1" dirty="0">
                <a:latin typeface="Calibri"/>
                <a:ea typeface="Segoe UI"/>
                <a:cs typeface="Segoe UI"/>
              </a:rPr>
              <a:t> and exploring our ball skills by playing many exciting games."</a:t>
            </a:r>
            <a:endParaRPr lang="en-GB" sz="1200" b="1" dirty="0">
              <a:ea typeface="Calibri"/>
              <a:cs typeface="Segoe UI"/>
            </a:endParaRPr>
          </a:p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74C28CA-C3A8-A696-63C0-FB87BC0E6B6F}"/>
              </a:ext>
            </a:extLst>
          </p:cNvPr>
          <p:cNvSpPr txBox="1"/>
          <p:nvPr/>
        </p:nvSpPr>
        <p:spPr>
          <a:xfrm rot="20760000">
            <a:off x="326003" y="3689513"/>
            <a:ext cx="1175561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b="1" dirty="0"/>
              <a:t>“</a:t>
            </a:r>
            <a:r>
              <a:rPr lang="en-GB" sz="1200" b="1" dirty="0"/>
              <a:t>We have been shaping our online identity in ICT.”</a:t>
            </a:r>
          </a:p>
        </p:txBody>
      </p:sp>
      <p:pic>
        <p:nvPicPr>
          <p:cNvPr id="30" name="Picture 29" descr="Green sticky note isolated on white background Vector Image">
            <a:extLst>
              <a:ext uri="{FF2B5EF4-FFF2-40B4-BE49-F238E27FC236}">
                <a16:creationId xmlns:a16="http://schemas.microsoft.com/office/drawing/2014/main" id="{49560C9E-D38D-F079-B9C7-4F13D8FDA49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7" t="7318" r="10039" b="16376"/>
          <a:stretch/>
        </p:blipFill>
        <p:spPr bwMode="auto">
          <a:xfrm rot="21000000">
            <a:off x="10841770" y="1708791"/>
            <a:ext cx="1243626" cy="1201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77594F70-02F3-0559-8F91-DEC635573034}"/>
              </a:ext>
            </a:extLst>
          </p:cNvPr>
          <p:cNvSpPr txBox="1"/>
          <p:nvPr/>
        </p:nvSpPr>
        <p:spPr>
          <a:xfrm rot="21420000">
            <a:off x="10920426" y="1785136"/>
            <a:ext cx="109024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 b="1" dirty="0">
                <a:latin typeface="Calibri"/>
                <a:ea typeface="Segoe UI"/>
                <a:cs typeface="Segoe UI"/>
              </a:rPr>
              <a:t>''</a:t>
            </a:r>
            <a:r>
              <a:rPr lang="en-GB" sz="1000" b="1" dirty="0">
                <a:latin typeface="Calibri"/>
                <a:ea typeface="Segoe UI"/>
                <a:cs typeface="Segoe UI"/>
              </a:rPr>
              <a:t>Dosbarth </a:t>
            </a:r>
            <a:r>
              <a:rPr lang="en-GB" sz="1000" b="1" dirty="0" err="1">
                <a:latin typeface="Calibri"/>
                <a:ea typeface="Segoe UI"/>
                <a:cs typeface="Segoe UI"/>
              </a:rPr>
              <a:t>Usk</a:t>
            </a:r>
            <a:r>
              <a:rPr lang="en-GB" sz="1000" b="1" dirty="0">
                <a:latin typeface="Calibri"/>
                <a:ea typeface="Segoe UI"/>
                <a:cs typeface="Segoe UI"/>
              </a:rPr>
              <a:t> led a whole school Assembly all about harvest''</a:t>
            </a:r>
            <a:r>
              <a:rPr lang="en-GB" sz="1000" b="1" baseline="0" dirty="0">
                <a:latin typeface="Calibri"/>
                <a:ea typeface="Segoe UI"/>
                <a:cs typeface="Segoe UI"/>
              </a:rPr>
              <a:t> </a:t>
            </a:r>
            <a:endParaRPr lang="en-US" sz="1000" b="1" dirty="0"/>
          </a:p>
          <a:p>
            <a:pPr algn="ctr"/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A83931-4C85-5750-8D5D-8563486B84B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7937" y="2037484"/>
            <a:ext cx="1324594" cy="101162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D22A914-02EE-76E3-8710-38C4C882B12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40070" y="1390519"/>
            <a:ext cx="1665590" cy="12555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5C96AEC-B2C6-F506-E3C1-EBB91EAEF7C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911796" y="3456544"/>
            <a:ext cx="1319085" cy="143801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6F2275B-B7BB-56AD-AD9B-5E28C6553AD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79766" y="3873926"/>
            <a:ext cx="1312976" cy="1074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1031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0278ae8-11f2-4197-84fb-c84838fdf040" xsi:nil="true"/>
    <lcf76f155ced4ddcb4097134ff3c332f xmlns="418a6244-2400-4916-aaf8-8883fb6a869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BB6F7A3D01DD4AA5A07A703A998FA2" ma:contentTypeVersion="13" ma:contentTypeDescription="Create a new document." ma:contentTypeScope="" ma:versionID="e8f370dae37f3955ce88f5748fc384a6">
  <xsd:schema xmlns:xsd="http://www.w3.org/2001/XMLSchema" xmlns:xs="http://www.w3.org/2001/XMLSchema" xmlns:p="http://schemas.microsoft.com/office/2006/metadata/properties" xmlns:ns2="418a6244-2400-4916-aaf8-8883fb6a8697" xmlns:ns3="70278ae8-11f2-4197-84fb-c84838fdf040" targetNamespace="http://schemas.microsoft.com/office/2006/metadata/properties" ma:root="true" ma:fieldsID="9820a4cbfe5aee8cfd5009f661b22836" ns2:_="" ns3:_="">
    <xsd:import namespace="418a6244-2400-4916-aaf8-8883fb6a8697"/>
    <xsd:import namespace="70278ae8-11f2-4197-84fb-c84838fdf04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8a6244-2400-4916-aaf8-8883fb6a86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278ae8-11f2-4197-84fb-c84838fdf040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3d7aaaef-9d01-4675-b193-04a530e71f5d}" ma:internalName="TaxCatchAll" ma:showField="CatchAllData" ma:web="70278ae8-11f2-4197-84fb-c84838fdf0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ABD8FC7-9834-455C-BE2C-D869AF949B81}">
  <ds:schemaRefs>
    <ds:schemaRef ds:uri="2efc912c-26f6-4a4e-9ac1-3f906d948a38"/>
    <ds:schemaRef ds:uri="378fd9bc-2bd0-40c2-b3fd-65dac4a198f8"/>
    <ds:schemaRef ds:uri="87738423-7ac3-412d-bdfa-dd0f3ebe886b"/>
    <ds:schemaRef ds:uri="bac5b4a8-4fb9-45b7-832d-a660c0e502ef"/>
    <ds:schemaRef ds:uri="http://schemas.microsoft.com/office/2006/metadata/properties"/>
    <ds:schemaRef ds:uri="http://schemas.microsoft.com/office/infopath/2007/PartnerControls"/>
    <ds:schemaRef ds:uri="70278ae8-11f2-4197-84fb-c84838fdf040"/>
    <ds:schemaRef ds:uri="418a6244-2400-4916-aaf8-8883fb6a8697"/>
  </ds:schemaRefs>
</ds:datastoreItem>
</file>

<file path=customXml/itemProps2.xml><?xml version="1.0" encoding="utf-8"?>
<ds:datastoreItem xmlns:ds="http://schemas.openxmlformats.org/officeDocument/2006/customXml" ds:itemID="{2DA9DCB3-A745-49A8-88C9-10A1362A668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95A8D6-B1FA-4266-87B3-ADC11EC534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8a6244-2400-4916-aaf8-8883fb6a8697"/>
    <ds:schemaRef ds:uri="70278ae8-11f2-4197-84fb-c84838fdf04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259</Words>
  <Application>Microsoft Office PowerPoint</Application>
  <PresentationFormat>Widescreen</PresentationFormat>
  <Paragraphs>50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K Thomas</cp:lastModifiedBy>
  <cp:revision>671</cp:revision>
  <dcterms:created xsi:type="dcterms:W3CDTF">2013-07-15T20:26:40Z</dcterms:created>
  <dcterms:modified xsi:type="dcterms:W3CDTF">2026-10-23T07:01:40Z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0x01010038BB6F7A3D01DD4AA5A07A703A998FA2</vt:lpwstr>
  </property>
  <property fmtid="{D5CDD505-2E9C-101B-9397-08002B2CF9AE}" pid="3" name="MediaServiceImageTags">
    <vt:lpwstr/>
  </property>
</Properties>
</file>